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Gelasio" panose="020B0604020202020204" charset="0"/>
      <p:regular r:id="rId14"/>
    </p:embeddedFont>
    <p:embeddedFont>
      <p:font typeface="Gelasio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678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901071"/>
            <a:ext cx="4919305" cy="4427458"/>
          </a:xfrm>
          <a:prstGeom prst="rect">
            <a:avLst/>
          </a:prstGeom>
        </p:spPr>
      </p:pic>
      <p:sp>
        <p:nvSpPr>
          <p:cNvPr id="4" name="Text 0"/>
          <p:cNvSpPr/>
          <p:nvPr/>
        </p:nvSpPr>
        <p:spPr>
          <a:xfrm>
            <a:off x="6280190" y="754975"/>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484237"/>
                </a:solidFill>
                <a:latin typeface="Gelasio Semi Bold" pitchFamily="34" charset="0"/>
                <a:ea typeface="Gelasio Semi Bold" pitchFamily="34" charset="-122"/>
                <a:cs typeface="Gelasio Semi Bold" pitchFamily="34" charset="-120"/>
              </a:rPr>
              <a:t>Quantum Computing: The Future of Computing</a:t>
            </a:r>
            <a:endParaRPr lang="en-US" sz="6150" dirty="0"/>
          </a:p>
        </p:txBody>
      </p:sp>
      <p:sp>
        <p:nvSpPr>
          <p:cNvPr id="5" name="Text 1"/>
          <p:cNvSpPr/>
          <p:nvPr/>
        </p:nvSpPr>
        <p:spPr>
          <a:xfrm>
            <a:off x="6280190" y="5008007"/>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Quantum computing represents a paradigm shift in computing, harnessing the principles of quantum mechanics to solve problems that are intractable for classical computers. This emerging technology has the potential to revolutionize fields like medicine, materials science, artificial intelligence, and climate modeling.</a:t>
            </a:r>
            <a:endParaRPr lang="en-US" sz="1750" dirty="0"/>
          </a:p>
        </p:txBody>
      </p:sp>
      <p:sp>
        <p:nvSpPr>
          <p:cNvPr id="8" name="Text 4"/>
          <p:cNvSpPr/>
          <p:nvPr/>
        </p:nvSpPr>
        <p:spPr>
          <a:xfrm>
            <a:off x="6756440" y="7077670"/>
            <a:ext cx="3127653"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5614035" y="283488"/>
            <a:ext cx="3402330" cy="2268260"/>
          </a:xfrm>
          <a:prstGeom prst="rect">
            <a:avLst/>
          </a:prstGeom>
        </p:spPr>
      </p:pic>
      <p:sp>
        <p:nvSpPr>
          <p:cNvPr id="4" name="Text 0"/>
          <p:cNvSpPr/>
          <p:nvPr/>
        </p:nvSpPr>
        <p:spPr>
          <a:xfrm>
            <a:off x="793790" y="392775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Conclusion: The Convergence of Quantum Computing and Climate Science</a:t>
            </a:r>
            <a:endParaRPr lang="en-US" sz="4450" dirty="0"/>
          </a:p>
        </p:txBody>
      </p:sp>
      <p:sp>
        <p:nvSpPr>
          <p:cNvPr id="5" name="Text 1"/>
          <p:cNvSpPr/>
          <p:nvPr/>
        </p:nvSpPr>
        <p:spPr>
          <a:xfrm>
            <a:off x="793790" y="568547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convergence of quantum computing and climate science holds immense promise for advancing our understanding of the Earth's climate system and addressing the challenges of climate change. By harnessing the power of quantum computing, scientists can develop more accurate, efficient, and insightful climate models that inform policy decisions and guide our path towards a sustainable future.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AFCA7E-0407-C173-46CA-284F0BC61EA3}"/>
              </a:ext>
            </a:extLst>
          </p:cNvPr>
          <p:cNvSpPr txBox="1"/>
          <p:nvPr/>
        </p:nvSpPr>
        <p:spPr>
          <a:xfrm>
            <a:off x="2364059" y="2743200"/>
            <a:ext cx="9924585" cy="1015663"/>
          </a:xfrm>
          <a:prstGeom prst="rect">
            <a:avLst/>
          </a:prstGeom>
          <a:noFill/>
        </p:spPr>
        <p:txBody>
          <a:bodyPr wrap="square" rtlCol="0">
            <a:spAutoFit/>
          </a:bodyPr>
          <a:lstStyle/>
          <a:p>
            <a:r>
              <a:rPr lang="en-US" sz="6000" dirty="0"/>
              <a:t>                THANK YOU</a:t>
            </a:r>
          </a:p>
        </p:txBody>
      </p:sp>
      <p:sp>
        <p:nvSpPr>
          <p:cNvPr id="3" name="TextBox 2">
            <a:extLst>
              <a:ext uri="{FF2B5EF4-FFF2-40B4-BE49-F238E27FC236}">
                <a16:creationId xmlns:a16="http://schemas.microsoft.com/office/drawing/2014/main" id="{0848DC0E-42B2-8693-54A7-ACF7D48A1CD8}"/>
              </a:ext>
            </a:extLst>
          </p:cNvPr>
          <p:cNvSpPr txBox="1"/>
          <p:nvPr/>
        </p:nvSpPr>
        <p:spPr>
          <a:xfrm>
            <a:off x="10002644" y="4471639"/>
            <a:ext cx="3334215" cy="369332"/>
          </a:xfrm>
          <a:prstGeom prst="rect">
            <a:avLst/>
          </a:prstGeom>
          <a:noFill/>
        </p:spPr>
        <p:txBody>
          <a:bodyPr wrap="square" rtlCol="0">
            <a:spAutoFit/>
          </a:bodyPr>
          <a:lstStyle/>
          <a:p>
            <a:r>
              <a:rPr lang="en-US" dirty="0"/>
              <a:t>22071A6725-K.JITENDRA</a:t>
            </a:r>
          </a:p>
        </p:txBody>
      </p:sp>
    </p:spTree>
    <p:extLst>
      <p:ext uri="{BB962C8B-B14F-4D97-AF65-F5344CB8AC3E}">
        <p14:creationId xmlns:p14="http://schemas.microsoft.com/office/powerpoint/2010/main" val="3696466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63078"/>
            <a:ext cx="10205918"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Introduction to Quantum Mechanics</a:t>
            </a:r>
            <a:endParaRPr lang="en-US" sz="4450" dirty="0"/>
          </a:p>
        </p:txBody>
      </p:sp>
      <p:sp>
        <p:nvSpPr>
          <p:cNvPr id="3" name="Text 1"/>
          <p:cNvSpPr/>
          <p:nvPr/>
        </p:nvSpPr>
        <p:spPr>
          <a:xfrm>
            <a:off x="793790" y="2925485"/>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At the heart of quantum computing lies quantum mechanics, a branch of physics that describes the behavior of matter and energy at the atomic and subatomic level. Key concepts include superposition, where a quantum bit (qubit) can exist in multiple states simultaneously, and entanglement, where qubits become correlated even when separated by vast distances. These principles enable quantum computers to perform calculations in a fundamentally different way from classical computers.</a:t>
            </a:r>
            <a:endParaRPr lang="en-US" sz="1750" dirty="0"/>
          </a:p>
        </p:txBody>
      </p:sp>
      <p:sp>
        <p:nvSpPr>
          <p:cNvPr id="4" name="Shape 2"/>
          <p:cNvSpPr/>
          <p:nvPr/>
        </p:nvSpPr>
        <p:spPr>
          <a:xfrm>
            <a:off x="793790" y="4887397"/>
            <a:ext cx="510302" cy="510302"/>
          </a:xfrm>
          <a:prstGeom prst="roundRect">
            <a:avLst>
              <a:gd name="adj" fmla="val 6667"/>
            </a:avLst>
          </a:prstGeom>
          <a:solidFill>
            <a:srgbClr val="EEE8DD"/>
          </a:solidFill>
          <a:ln/>
        </p:spPr>
      </p:sp>
      <p:sp>
        <p:nvSpPr>
          <p:cNvPr id="5" name="Text 3"/>
          <p:cNvSpPr/>
          <p:nvPr/>
        </p:nvSpPr>
        <p:spPr>
          <a:xfrm>
            <a:off x="968693" y="4972407"/>
            <a:ext cx="16049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4"/>
          <p:cNvSpPr/>
          <p:nvPr/>
        </p:nvSpPr>
        <p:spPr>
          <a:xfrm>
            <a:off x="1530906" y="488739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Superposition</a:t>
            </a:r>
            <a:endParaRPr lang="en-US" sz="2200" dirty="0"/>
          </a:p>
        </p:txBody>
      </p:sp>
      <p:sp>
        <p:nvSpPr>
          <p:cNvPr id="7" name="Text 5"/>
          <p:cNvSpPr/>
          <p:nvPr/>
        </p:nvSpPr>
        <p:spPr>
          <a:xfrm>
            <a:off x="1530906" y="5377815"/>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 qubit can exist in a combination of states (0 and 1) simultaneously, unlike classical bits which are restricted to a single state at a time.</a:t>
            </a:r>
            <a:endParaRPr lang="en-US" sz="1750" dirty="0"/>
          </a:p>
        </p:txBody>
      </p:sp>
      <p:sp>
        <p:nvSpPr>
          <p:cNvPr id="8" name="Shape 6"/>
          <p:cNvSpPr/>
          <p:nvPr/>
        </p:nvSpPr>
        <p:spPr>
          <a:xfrm>
            <a:off x="7428667" y="4887397"/>
            <a:ext cx="510302" cy="510302"/>
          </a:xfrm>
          <a:prstGeom prst="roundRect">
            <a:avLst>
              <a:gd name="adj" fmla="val 6667"/>
            </a:avLst>
          </a:prstGeom>
          <a:solidFill>
            <a:srgbClr val="EEE8DD"/>
          </a:solidFill>
          <a:ln/>
        </p:spPr>
      </p:sp>
      <p:sp>
        <p:nvSpPr>
          <p:cNvPr id="9" name="Text 7"/>
          <p:cNvSpPr/>
          <p:nvPr/>
        </p:nvSpPr>
        <p:spPr>
          <a:xfrm>
            <a:off x="7580709" y="4972407"/>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8"/>
          <p:cNvSpPr/>
          <p:nvPr/>
        </p:nvSpPr>
        <p:spPr>
          <a:xfrm>
            <a:off x="8165783" y="488739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Entanglement</a:t>
            </a:r>
            <a:endParaRPr lang="en-US" sz="2200" dirty="0"/>
          </a:p>
        </p:txBody>
      </p:sp>
      <p:sp>
        <p:nvSpPr>
          <p:cNvPr id="11" name="Text 9"/>
          <p:cNvSpPr/>
          <p:nvPr/>
        </p:nvSpPr>
        <p:spPr>
          <a:xfrm>
            <a:off x="8165783" y="5377815"/>
            <a:ext cx="5670947"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Two or more qubits can become correlated, even when separated by large distances, allowing them to interact and share information in a unique way.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7260" y="2910840"/>
            <a:ext cx="3611880" cy="2407920"/>
          </a:xfrm>
          <a:prstGeom prst="rect">
            <a:avLst/>
          </a:prstGeom>
        </p:spPr>
      </p:pic>
      <p:sp>
        <p:nvSpPr>
          <p:cNvPr id="4" name="Text 0"/>
          <p:cNvSpPr/>
          <p:nvPr/>
        </p:nvSpPr>
        <p:spPr>
          <a:xfrm>
            <a:off x="6222206" y="1073229"/>
            <a:ext cx="7672388" cy="1313974"/>
          </a:xfrm>
          <a:prstGeom prst="rect">
            <a:avLst/>
          </a:prstGeom>
          <a:noFill/>
          <a:ln/>
        </p:spPr>
        <p:txBody>
          <a:bodyPr wrap="square" lIns="0" tIns="0" rIns="0" bIns="0" rtlCol="0" anchor="t"/>
          <a:lstStyle/>
          <a:p>
            <a:pPr marL="0" indent="0">
              <a:lnSpc>
                <a:spcPts val="5150"/>
              </a:lnSpc>
              <a:buNone/>
            </a:pPr>
            <a:r>
              <a:rPr lang="en-US" sz="4100" dirty="0">
                <a:solidFill>
                  <a:srgbClr val="484237"/>
                </a:solidFill>
                <a:latin typeface="Gelasio Semi Bold" pitchFamily="34" charset="0"/>
                <a:ea typeface="Gelasio Semi Bold" pitchFamily="34" charset="-122"/>
                <a:cs typeface="Gelasio Semi Bold" pitchFamily="34" charset="-120"/>
              </a:rPr>
              <a:t>The Qubit: The Fundamental Unit of Quantum Computing</a:t>
            </a:r>
            <a:endParaRPr lang="en-US" sz="4100" dirty="0"/>
          </a:p>
        </p:txBody>
      </p:sp>
      <p:sp>
        <p:nvSpPr>
          <p:cNvPr id="5" name="Text 1"/>
          <p:cNvSpPr/>
          <p:nvPr/>
        </p:nvSpPr>
        <p:spPr>
          <a:xfrm>
            <a:off x="6222206" y="2702481"/>
            <a:ext cx="7672388" cy="1681758"/>
          </a:xfrm>
          <a:prstGeom prst="rect">
            <a:avLst/>
          </a:prstGeom>
          <a:noFill/>
          <a:ln/>
        </p:spPr>
        <p:txBody>
          <a:bodyPr wrap="square" lIns="0" tIns="0" rIns="0" bIns="0" rtlCol="0" anchor="t"/>
          <a:lstStyle/>
          <a:p>
            <a:pPr marL="0" indent="0">
              <a:lnSpc>
                <a:spcPts val="2600"/>
              </a:lnSpc>
              <a:buNone/>
            </a:pPr>
            <a:r>
              <a:rPr lang="en-US" sz="1650" dirty="0">
                <a:solidFill>
                  <a:srgbClr val="746558"/>
                </a:solidFill>
                <a:latin typeface="Gelasio" pitchFamily="34" charset="0"/>
                <a:ea typeface="Gelasio" pitchFamily="34" charset="-122"/>
                <a:cs typeface="Gelasio" pitchFamily="34" charset="-120"/>
              </a:rPr>
              <a:t>The qubit is the basic unit of information in quantum computing, analogous to the bit in classical computing. Unlike a bit, which can only represent 0 or 1, a qubit can represent a superposition of both states simultaneously. This capability allows quantum computers to process information exponentially faster than classical computers for certain types of problems.</a:t>
            </a:r>
            <a:endParaRPr lang="en-US" sz="1650" dirty="0"/>
          </a:p>
        </p:txBody>
      </p:sp>
      <p:pic>
        <p:nvPicPr>
          <p:cNvPr id="6" name="Image 2" descr="preencoded.png"/>
          <p:cNvPicPr>
            <a:picLocks noChangeAspect="1"/>
          </p:cNvPicPr>
          <p:nvPr/>
        </p:nvPicPr>
        <p:blipFill>
          <a:blip r:embed="rId5"/>
          <a:stretch>
            <a:fillRect/>
          </a:stretch>
        </p:blipFill>
        <p:spPr>
          <a:xfrm>
            <a:off x="6222206" y="4620697"/>
            <a:ext cx="525542" cy="525542"/>
          </a:xfrm>
          <a:prstGeom prst="rect">
            <a:avLst/>
          </a:prstGeom>
        </p:spPr>
      </p:pic>
      <p:sp>
        <p:nvSpPr>
          <p:cNvPr id="7" name="Text 2"/>
          <p:cNvSpPr/>
          <p:nvPr/>
        </p:nvSpPr>
        <p:spPr>
          <a:xfrm>
            <a:off x="6222206" y="5356384"/>
            <a:ext cx="2652951" cy="328374"/>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Quantum Properties</a:t>
            </a:r>
            <a:endParaRPr lang="en-US" sz="2050" dirty="0"/>
          </a:p>
        </p:txBody>
      </p:sp>
      <p:sp>
        <p:nvSpPr>
          <p:cNvPr id="8" name="Text 3"/>
          <p:cNvSpPr/>
          <p:nvPr/>
        </p:nvSpPr>
        <p:spPr>
          <a:xfrm>
            <a:off x="6222206" y="5810845"/>
            <a:ext cx="3678555" cy="1345406"/>
          </a:xfrm>
          <a:prstGeom prst="rect">
            <a:avLst/>
          </a:prstGeom>
          <a:noFill/>
          <a:ln/>
        </p:spPr>
        <p:txBody>
          <a:bodyPr wrap="squar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Qubits utilize quantum properties such as superposition and entanglement to perform computations in a fundamentally different way.</a:t>
            </a:r>
            <a:endParaRPr lang="en-US" sz="1650" dirty="0"/>
          </a:p>
        </p:txBody>
      </p:sp>
      <p:pic>
        <p:nvPicPr>
          <p:cNvPr id="9" name="Image 3" descr="preencoded.png"/>
          <p:cNvPicPr>
            <a:picLocks noChangeAspect="1"/>
          </p:cNvPicPr>
          <p:nvPr/>
        </p:nvPicPr>
        <p:blipFill>
          <a:blip r:embed="rId6"/>
          <a:stretch>
            <a:fillRect/>
          </a:stretch>
        </p:blipFill>
        <p:spPr>
          <a:xfrm>
            <a:off x="10216039" y="4620697"/>
            <a:ext cx="525542" cy="525542"/>
          </a:xfrm>
          <a:prstGeom prst="rect">
            <a:avLst/>
          </a:prstGeom>
        </p:spPr>
      </p:pic>
      <p:sp>
        <p:nvSpPr>
          <p:cNvPr id="10" name="Text 4"/>
          <p:cNvSpPr/>
          <p:nvPr/>
        </p:nvSpPr>
        <p:spPr>
          <a:xfrm>
            <a:off x="10216039" y="5356384"/>
            <a:ext cx="2628067" cy="328374"/>
          </a:xfrm>
          <a:prstGeom prst="rect">
            <a:avLst/>
          </a:prstGeom>
          <a:noFill/>
          <a:ln/>
        </p:spPr>
        <p:txBody>
          <a:bodyPr wrap="none" lIns="0" tIns="0" rIns="0" bIns="0" rtlCol="0" anchor="t"/>
          <a:lstStyle/>
          <a:p>
            <a:pPr marL="0" indent="0" algn="l">
              <a:lnSpc>
                <a:spcPts val="2550"/>
              </a:lnSpc>
              <a:buNone/>
            </a:pPr>
            <a:r>
              <a:rPr lang="en-US" sz="2050" dirty="0">
                <a:solidFill>
                  <a:srgbClr val="746558"/>
                </a:solidFill>
                <a:latin typeface="Gelasio Semi Bold" pitchFamily="34" charset="0"/>
                <a:ea typeface="Gelasio Semi Bold" pitchFamily="34" charset="-122"/>
                <a:cs typeface="Gelasio Semi Bold" pitchFamily="34" charset="-120"/>
              </a:rPr>
              <a:t>Quantum Circuits</a:t>
            </a:r>
            <a:endParaRPr lang="en-US" sz="2050" dirty="0"/>
          </a:p>
        </p:txBody>
      </p:sp>
      <p:sp>
        <p:nvSpPr>
          <p:cNvPr id="11" name="Text 5"/>
          <p:cNvSpPr/>
          <p:nvPr/>
        </p:nvSpPr>
        <p:spPr>
          <a:xfrm>
            <a:off x="10216039" y="5810845"/>
            <a:ext cx="3678555" cy="1345406"/>
          </a:xfrm>
          <a:prstGeom prst="rect">
            <a:avLst/>
          </a:prstGeom>
          <a:noFill/>
          <a:ln/>
        </p:spPr>
        <p:txBody>
          <a:bodyPr wrap="square" lIns="0" tIns="0" rIns="0" bIns="0" rtlCol="0" anchor="t"/>
          <a:lstStyle/>
          <a:p>
            <a:pPr marL="0" indent="0" algn="l">
              <a:lnSpc>
                <a:spcPts val="2600"/>
              </a:lnSpc>
              <a:buNone/>
            </a:pPr>
            <a:r>
              <a:rPr lang="en-US" sz="1650" dirty="0">
                <a:solidFill>
                  <a:srgbClr val="746558"/>
                </a:solidFill>
                <a:latin typeface="Gelasio" pitchFamily="34" charset="0"/>
                <a:ea typeface="Gelasio" pitchFamily="34" charset="-122"/>
                <a:cs typeface="Gelasio" pitchFamily="34" charset="-120"/>
              </a:rPr>
              <a:t>Quantum algorithms are implemented using complex quantum circuits that manipulate qubits through a series of quantum gates.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87812" y="992862"/>
            <a:ext cx="12692062" cy="524828"/>
          </a:xfrm>
          <a:prstGeom prst="rect">
            <a:avLst/>
          </a:prstGeom>
          <a:noFill/>
          <a:ln/>
        </p:spPr>
        <p:txBody>
          <a:bodyPr wrap="none" lIns="0" tIns="0" rIns="0" bIns="0" rtlCol="0" anchor="t"/>
          <a:lstStyle/>
          <a:p>
            <a:pPr marL="0" indent="0">
              <a:lnSpc>
                <a:spcPts val="4100"/>
              </a:lnSpc>
              <a:buNone/>
            </a:pPr>
            <a:r>
              <a:rPr lang="en-US" sz="3300" dirty="0">
                <a:solidFill>
                  <a:srgbClr val="484237"/>
                </a:solidFill>
                <a:latin typeface="Gelasio Semi Bold" pitchFamily="34" charset="0"/>
                <a:ea typeface="Gelasio Semi Bold" pitchFamily="34" charset="-122"/>
                <a:cs typeface="Gelasio Semi Bold" pitchFamily="34" charset="-120"/>
              </a:rPr>
              <a:t>Climate Modeling: Understanding the Earth's Climate System</a:t>
            </a:r>
            <a:endParaRPr lang="en-US" sz="3300" dirty="0"/>
          </a:p>
        </p:txBody>
      </p:sp>
      <p:sp>
        <p:nvSpPr>
          <p:cNvPr id="3" name="Text 1"/>
          <p:cNvSpPr/>
          <p:nvPr/>
        </p:nvSpPr>
        <p:spPr>
          <a:xfrm>
            <a:off x="587812" y="1853565"/>
            <a:ext cx="13454777" cy="806172"/>
          </a:xfrm>
          <a:prstGeom prst="rect">
            <a:avLst/>
          </a:prstGeom>
          <a:noFill/>
          <a:ln/>
        </p:spPr>
        <p:txBody>
          <a:bodyPr wrap="square" lIns="0" tIns="0" rIns="0" bIns="0" rtlCol="0" anchor="t"/>
          <a:lstStyle/>
          <a:p>
            <a:pPr marL="0" indent="0">
              <a:lnSpc>
                <a:spcPts val="2100"/>
              </a:lnSpc>
              <a:buNone/>
            </a:pPr>
            <a:r>
              <a:rPr lang="en-US" sz="1300" dirty="0">
                <a:solidFill>
                  <a:srgbClr val="746558"/>
                </a:solidFill>
                <a:latin typeface="Gelasio" pitchFamily="34" charset="0"/>
                <a:ea typeface="Gelasio" pitchFamily="34" charset="-122"/>
                <a:cs typeface="Gelasio" pitchFamily="34" charset="-120"/>
              </a:rPr>
              <a:t>Climate modeling is a scientific discipline that uses mathematical models to simulate the Earth's climate system and predict future climate changes. These models incorporate complex physical processes such as atmospheric circulation, ocean currents, and radiative energy transfer. Climate modeling is crucial for understanding the past, present, and future of the Earth's climate, including the impact of human activities on the planet.</a:t>
            </a:r>
            <a:endParaRPr lang="en-US" sz="1300" dirty="0"/>
          </a:p>
        </p:txBody>
      </p:sp>
      <p:sp>
        <p:nvSpPr>
          <p:cNvPr id="4" name="Shape 2"/>
          <p:cNvSpPr/>
          <p:nvPr/>
        </p:nvSpPr>
        <p:spPr>
          <a:xfrm>
            <a:off x="587812" y="5042654"/>
            <a:ext cx="13454777" cy="22860"/>
          </a:xfrm>
          <a:prstGeom prst="roundRect">
            <a:avLst>
              <a:gd name="adj" fmla="val 110220"/>
            </a:avLst>
          </a:prstGeom>
          <a:solidFill>
            <a:srgbClr val="D4CEC3"/>
          </a:solidFill>
          <a:ln/>
        </p:spPr>
      </p:sp>
      <p:sp>
        <p:nvSpPr>
          <p:cNvPr id="5" name="Shape 3"/>
          <p:cNvSpPr/>
          <p:nvPr/>
        </p:nvSpPr>
        <p:spPr>
          <a:xfrm>
            <a:off x="3216950" y="4454843"/>
            <a:ext cx="22860" cy="587812"/>
          </a:xfrm>
          <a:prstGeom prst="roundRect">
            <a:avLst>
              <a:gd name="adj" fmla="val 110220"/>
            </a:avLst>
          </a:prstGeom>
          <a:solidFill>
            <a:srgbClr val="D4CEC3"/>
          </a:solidFill>
          <a:ln/>
        </p:spPr>
      </p:sp>
      <p:sp>
        <p:nvSpPr>
          <p:cNvPr id="6" name="Shape 4"/>
          <p:cNvSpPr/>
          <p:nvPr/>
        </p:nvSpPr>
        <p:spPr>
          <a:xfrm>
            <a:off x="3039428" y="4853702"/>
            <a:ext cx="377904" cy="377904"/>
          </a:xfrm>
          <a:prstGeom prst="roundRect">
            <a:avLst>
              <a:gd name="adj" fmla="val 6667"/>
            </a:avLst>
          </a:prstGeom>
          <a:solidFill>
            <a:srgbClr val="EEE8DD"/>
          </a:solidFill>
          <a:ln/>
        </p:spPr>
      </p:sp>
      <p:sp>
        <p:nvSpPr>
          <p:cNvPr id="7" name="Text 5"/>
          <p:cNvSpPr/>
          <p:nvPr/>
        </p:nvSpPr>
        <p:spPr>
          <a:xfrm>
            <a:off x="3168968" y="4916686"/>
            <a:ext cx="118824" cy="251936"/>
          </a:xfrm>
          <a:prstGeom prst="rect">
            <a:avLst/>
          </a:prstGeom>
          <a:noFill/>
          <a:ln/>
        </p:spPr>
        <p:txBody>
          <a:bodyPr wrap="none" lIns="0" tIns="0" rIns="0" bIns="0" rtlCol="0" anchor="t"/>
          <a:lstStyle/>
          <a:p>
            <a:pPr marL="0" indent="0" algn="ctr">
              <a:lnSpc>
                <a:spcPts val="1950"/>
              </a:lnSpc>
              <a:buNone/>
            </a:pPr>
            <a:r>
              <a:rPr lang="en-US" sz="1950" dirty="0">
                <a:solidFill>
                  <a:srgbClr val="746558"/>
                </a:solidFill>
                <a:latin typeface="Gelasio Semi Bold" pitchFamily="34" charset="0"/>
                <a:ea typeface="Gelasio Semi Bold" pitchFamily="34" charset="-122"/>
                <a:cs typeface="Gelasio Semi Bold" pitchFamily="34" charset="-120"/>
              </a:rPr>
              <a:t>1</a:t>
            </a:r>
            <a:endParaRPr lang="en-US" sz="1950" dirty="0"/>
          </a:p>
        </p:txBody>
      </p:sp>
      <p:sp>
        <p:nvSpPr>
          <p:cNvPr id="8" name="Text 6"/>
          <p:cNvSpPr/>
          <p:nvPr/>
        </p:nvSpPr>
        <p:spPr>
          <a:xfrm>
            <a:off x="2178487" y="2848689"/>
            <a:ext cx="2099667" cy="262533"/>
          </a:xfrm>
          <a:prstGeom prst="rect">
            <a:avLst/>
          </a:prstGeom>
          <a:noFill/>
          <a:ln/>
        </p:spPr>
        <p:txBody>
          <a:bodyPr wrap="none" lIns="0" tIns="0" rIns="0" bIns="0" rtlCol="0" anchor="t"/>
          <a:lstStyle/>
          <a:p>
            <a:pPr marL="0" indent="0" algn="ctr">
              <a:lnSpc>
                <a:spcPts val="2050"/>
              </a:lnSpc>
              <a:buNone/>
            </a:pPr>
            <a:r>
              <a:rPr lang="en-US" sz="1650" dirty="0">
                <a:solidFill>
                  <a:srgbClr val="746558"/>
                </a:solidFill>
                <a:latin typeface="Gelasio Semi Bold" pitchFamily="34" charset="0"/>
                <a:ea typeface="Gelasio Semi Bold" pitchFamily="34" charset="-122"/>
                <a:cs typeface="Gelasio Semi Bold" pitchFamily="34" charset="-120"/>
              </a:rPr>
              <a:t>Data Collection</a:t>
            </a:r>
            <a:endParaRPr lang="en-US" sz="1650" dirty="0"/>
          </a:p>
        </p:txBody>
      </p:sp>
      <p:sp>
        <p:nvSpPr>
          <p:cNvPr id="9" name="Text 7"/>
          <p:cNvSpPr/>
          <p:nvPr/>
        </p:nvSpPr>
        <p:spPr>
          <a:xfrm>
            <a:off x="755690" y="3211949"/>
            <a:ext cx="4945380" cy="1074896"/>
          </a:xfrm>
          <a:prstGeom prst="rect">
            <a:avLst/>
          </a:prstGeom>
          <a:noFill/>
          <a:ln/>
        </p:spPr>
        <p:txBody>
          <a:bodyPr wrap="square" lIns="0" tIns="0" rIns="0" bIns="0" rtlCol="0" anchor="t"/>
          <a:lstStyle/>
          <a:p>
            <a:pPr marL="0" indent="0" algn="ctr">
              <a:lnSpc>
                <a:spcPts val="2100"/>
              </a:lnSpc>
              <a:buNone/>
            </a:pPr>
            <a:r>
              <a:rPr lang="en-US" sz="1300" dirty="0">
                <a:solidFill>
                  <a:srgbClr val="746558"/>
                </a:solidFill>
                <a:latin typeface="Gelasio" pitchFamily="34" charset="0"/>
                <a:ea typeface="Gelasio" pitchFamily="34" charset="-122"/>
                <a:cs typeface="Gelasio" pitchFamily="34" charset="-120"/>
              </a:rPr>
              <a:t>Climate models rely on vast amounts of data collected from satellites, weather stations, and other sources. This data provides information on various atmospheric and oceanic parameters like temperature, humidity, wind speed, and precipitation.</a:t>
            </a:r>
            <a:endParaRPr lang="en-US" sz="1300" dirty="0"/>
          </a:p>
        </p:txBody>
      </p:sp>
      <p:sp>
        <p:nvSpPr>
          <p:cNvPr id="10" name="Shape 8"/>
          <p:cNvSpPr/>
          <p:nvPr/>
        </p:nvSpPr>
        <p:spPr>
          <a:xfrm>
            <a:off x="5941457" y="5042654"/>
            <a:ext cx="22860" cy="587812"/>
          </a:xfrm>
          <a:prstGeom prst="roundRect">
            <a:avLst>
              <a:gd name="adj" fmla="val 110220"/>
            </a:avLst>
          </a:prstGeom>
          <a:solidFill>
            <a:srgbClr val="D4CEC3"/>
          </a:solidFill>
          <a:ln/>
        </p:spPr>
      </p:sp>
      <p:sp>
        <p:nvSpPr>
          <p:cNvPr id="11" name="Shape 9"/>
          <p:cNvSpPr/>
          <p:nvPr/>
        </p:nvSpPr>
        <p:spPr>
          <a:xfrm>
            <a:off x="5763935" y="4853702"/>
            <a:ext cx="377904" cy="377904"/>
          </a:xfrm>
          <a:prstGeom prst="roundRect">
            <a:avLst>
              <a:gd name="adj" fmla="val 6667"/>
            </a:avLst>
          </a:prstGeom>
          <a:solidFill>
            <a:srgbClr val="EEE8DD"/>
          </a:solidFill>
          <a:ln/>
        </p:spPr>
      </p:sp>
      <p:sp>
        <p:nvSpPr>
          <p:cNvPr id="12" name="Text 10"/>
          <p:cNvSpPr/>
          <p:nvPr/>
        </p:nvSpPr>
        <p:spPr>
          <a:xfrm>
            <a:off x="5876568" y="4916686"/>
            <a:ext cx="152638" cy="251936"/>
          </a:xfrm>
          <a:prstGeom prst="rect">
            <a:avLst/>
          </a:prstGeom>
          <a:noFill/>
          <a:ln/>
        </p:spPr>
        <p:txBody>
          <a:bodyPr wrap="none" lIns="0" tIns="0" rIns="0" bIns="0" rtlCol="0" anchor="t"/>
          <a:lstStyle/>
          <a:p>
            <a:pPr marL="0" indent="0" algn="ctr">
              <a:lnSpc>
                <a:spcPts val="1950"/>
              </a:lnSpc>
              <a:buNone/>
            </a:pPr>
            <a:r>
              <a:rPr lang="en-US" sz="1950" dirty="0">
                <a:solidFill>
                  <a:srgbClr val="746558"/>
                </a:solidFill>
                <a:latin typeface="Gelasio Semi Bold" pitchFamily="34" charset="0"/>
                <a:ea typeface="Gelasio Semi Bold" pitchFamily="34" charset="-122"/>
                <a:cs typeface="Gelasio Semi Bold" pitchFamily="34" charset="-120"/>
              </a:rPr>
              <a:t>2</a:t>
            </a:r>
            <a:endParaRPr lang="en-US" sz="1950" dirty="0"/>
          </a:p>
        </p:txBody>
      </p:sp>
      <p:sp>
        <p:nvSpPr>
          <p:cNvPr id="13" name="Text 11"/>
          <p:cNvSpPr/>
          <p:nvPr/>
        </p:nvSpPr>
        <p:spPr>
          <a:xfrm>
            <a:off x="4902994" y="5798463"/>
            <a:ext cx="2099667" cy="262533"/>
          </a:xfrm>
          <a:prstGeom prst="rect">
            <a:avLst/>
          </a:prstGeom>
          <a:noFill/>
          <a:ln/>
        </p:spPr>
        <p:txBody>
          <a:bodyPr wrap="none" lIns="0" tIns="0" rIns="0" bIns="0" rtlCol="0" anchor="t"/>
          <a:lstStyle/>
          <a:p>
            <a:pPr marL="0" indent="0" algn="ctr">
              <a:lnSpc>
                <a:spcPts val="2050"/>
              </a:lnSpc>
              <a:buNone/>
            </a:pPr>
            <a:r>
              <a:rPr lang="en-US" sz="1650" dirty="0">
                <a:solidFill>
                  <a:srgbClr val="746558"/>
                </a:solidFill>
                <a:latin typeface="Gelasio Semi Bold" pitchFamily="34" charset="0"/>
                <a:ea typeface="Gelasio Semi Bold" pitchFamily="34" charset="-122"/>
                <a:cs typeface="Gelasio Semi Bold" pitchFamily="34" charset="-120"/>
              </a:rPr>
              <a:t>Model Development</a:t>
            </a:r>
            <a:endParaRPr lang="en-US" sz="1650" dirty="0"/>
          </a:p>
        </p:txBody>
      </p:sp>
      <p:sp>
        <p:nvSpPr>
          <p:cNvPr id="14" name="Text 12"/>
          <p:cNvSpPr/>
          <p:nvPr/>
        </p:nvSpPr>
        <p:spPr>
          <a:xfrm>
            <a:off x="3480197" y="6161723"/>
            <a:ext cx="4945380" cy="1074896"/>
          </a:xfrm>
          <a:prstGeom prst="rect">
            <a:avLst/>
          </a:prstGeom>
          <a:noFill/>
          <a:ln/>
        </p:spPr>
        <p:txBody>
          <a:bodyPr wrap="square" lIns="0" tIns="0" rIns="0" bIns="0" rtlCol="0" anchor="t"/>
          <a:lstStyle/>
          <a:p>
            <a:pPr marL="0" indent="0" algn="ctr">
              <a:lnSpc>
                <a:spcPts val="2100"/>
              </a:lnSpc>
              <a:buNone/>
            </a:pPr>
            <a:r>
              <a:rPr lang="en-US" sz="1300" dirty="0">
                <a:solidFill>
                  <a:srgbClr val="746558"/>
                </a:solidFill>
                <a:latin typeface="Gelasio" pitchFamily="34" charset="0"/>
                <a:ea typeface="Gelasio" pitchFamily="34" charset="-122"/>
                <a:cs typeface="Gelasio" pitchFamily="34" charset="-120"/>
              </a:rPr>
              <a:t>Scientists use mathematical equations to represent the physical processes that govern the climate system, such as the flow of energy, water, and momentum. These equations are incorporated into computer programs that can simulate the climate.</a:t>
            </a:r>
            <a:endParaRPr lang="en-US" sz="1300" dirty="0"/>
          </a:p>
        </p:txBody>
      </p:sp>
      <p:sp>
        <p:nvSpPr>
          <p:cNvPr id="15" name="Shape 13"/>
          <p:cNvSpPr/>
          <p:nvPr/>
        </p:nvSpPr>
        <p:spPr>
          <a:xfrm>
            <a:off x="8665964" y="4454843"/>
            <a:ext cx="22860" cy="587812"/>
          </a:xfrm>
          <a:prstGeom prst="roundRect">
            <a:avLst>
              <a:gd name="adj" fmla="val 110220"/>
            </a:avLst>
          </a:prstGeom>
          <a:solidFill>
            <a:srgbClr val="D4CEC3"/>
          </a:solidFill>
          <a:ln/>
        </p:spPr>
      </p:sp>
      <p:sp>
        <p:nvSpPr>
          <p:cNvPr id="16" name="Shape 14"/>
          <p:cNvSpPr/>
          <p:nvPr/>
        </p:nvSpPr>
        <p:spPr>
          <a:xfrm>
            <a:off x="8488442" y="4853702"/>
            <a:ext cx="377904" cy="377904"/>
          </a:xfrm>
          <a:prstGeom prst="roundRect">
            <a:avLst>
              <a:gd name="adj" fmla="val 6667"/>
            </a:avLst>
          </a:prstGeom>
          <a:solidFill>
            <a:srgbClr val="EEE8DD"/>
          </a:solidFill>
          <a:ln/>
        </p:spPr>
      </p:sp>
      <p:sp>
        <p:nvSpPr>
          <p:cNvPr id="17" name="Text 15"/>
          <p:cNvSpPr/>
          <p:nvPr/>
        </p:nvSpPr>
        <p:spPr>
          <a:xfrm>
            <a:off x="8601432" y="4916686"/>
            <a:ext cx="151805" cy="251936"/>
          </a:xfrm>
          <a:prstGeom prst="rect">
            <a:avLst/>
          </a:prstGeom>
          <a:noFill/>
          <a:ln/>
        </p:spPr>
        <p:txBody>
          <a:bodyPr wrap="none" lIns="0" tIns="0" rIns="0" bIns="0" rtlCol="0" anchor="t"/>
          <a:lstStyle/>
          <a:p>
            <a:pPr marL="0" indent="0" algn="ctr">
              <a:lnSpc>
                <a:spcPts val="1950"/>
              </a:lnSpc>
              <a:buNone/>
            </a:pPr>
            <a:r>
              <a:rPr lang="en-US" sz="1950" dirty="0">
                <a:solidFill>
                  <a:srgbClr val="746558"/>
                </a:solidFill>
                <a:latin typeface="Gelasio Semi Bold" pitchFamily="34" charset="0"/>
                <a:ea typeface="Gelasio Semi Bold" pitchFamily="34" charset="-122"/>
                <a:cs typeface="Gelasio Semi Bold" pitchFamily="34" charset="-120"/>
              </a:rPr>
              <a:t>3</a:t>
            </a:r>
            <a:endParaRPr lang="en-US" sz="1950" dirty="0"/>
          </a:p>
        </p:txBody>
      </p:sp>
      <p:sp>
        <p:nvSpPr>
          <p:cNvPr id="18" name="Text 16"/>
          <p:cNvSpPr/>
          <p:nvPr/>
        </p:nvSpPr>
        <p:spPr>
          <a:xfrm>
            <a:off x="7627501" y="3117413"/>
            <a:ext cx="2099667" cy="262533"/>
          </a:xfrm>
          <a:prstGeom prst="rect">
            <a:avLst/>
          </a:prstGeom>
          <a:noFill/>
          <a:ln/>
        </p:spPr>
        <p:txBody>
          <a:bodyPr wrap="none" lIns="0" tIns="0" rIns="0" bIns="0" rtlCol="0" anchor="t"/>
          <a:lstStyle/>
          <a:p>
            <a:pPr marL="0" indent="0" algn="ctr">
              <a:lnSpc>
                <a:spcPts val="2050"/>
              </a:lnSpc>
              <a:buNone/>
            </a:pPr>
            <a:r>
              <a:rPr lang="en-US" sz="1650" dirty="0">
                <a:solidFill>
                  <a:srgbClr val="746558"/>
                </a:solidFill>
                <a:latin typeface="Gelasio Semi Bold" pitchFamily="34" charset="0"/>
                <a:ea typeface="Gelasio Semi Bold" pitchFamily="34" charset="-122"/>
                <a:cs typeface="Gelasio Semi Bold" pitchFamily="34" charset="-120"/>
              </a:rPr>
              <a:t>Model Simulation</a:t>
            </a:r>
            <a:endParaRPr lang="en-US" sz="1650" dirty="0"/>
          </a:p>
        </p:txBody>
      </p:sp>
      <p:sp>
        <p:nvSpPr>
          <p:cNvPr id="19" name="Text 17"/>
          <p:cNvSpPr/>
          <p:nvPr/>
        </p:nvSpPr>
        <p:spPr>
          <a:xfrm>
            <a:off x="6204704" y="3480673"/>
            <a:ext cx="4945380" cy="806172"/>
          </a:xfrm>
          <a:prstGeom prst="rect">
            <a:avLst/>
          </a:prstGeom>
          <a:noFill/>
          <a:ln/>
        </p:spPr>
        <p:txBody>
          <a:bodyPr wrap="square" lIns="0" tIns="0" rIns="0" bIns="0" rtlCol="0" anchor="t"/>
          <a:lstStyle/>
          <a:p>
            <a:pPr marL="0" indent="0" algn="ctr">
              <a:lnSpc>
                <a:spcPts val="2100"/>
              </a:lnSpc>
              <a:buNone/>
            </a:pPr>
            <a:r>
              <a:rPr lang="en-US" sz="1300" dirty="0">
                <a:solidFill>
                  <a:srgbClr val="746558"/>
                </a:solidFill>
                <a:latin typeface="Gelasio" pitchFamily="34" charset="0"/>
                <a:ea typeface="Gelasio" pitchFamily="34" charset="-122"/>
                <a:cs typeface="Gelasio" pitchFamily="34" charset="-120"/>
              </a:rPr>
              <a:t>Climate models are run on supercomputers to simulate the Earth's climate over different time scales, allowing scientists to study past climate trends and project future scenarios.</a:t>
            </a:r>
            <a:endParaRPr lang="en-US" sz="1300" dirty="0"/>
          </a:p>
        </p:txBody>
      </p:sp>
      <p:sp>
        <p:nvSpPr>
          <p:cNvPr id="20" name="Shape 18"/>
          <p:cNvSpPr/>
          <p:nvPr/>
        </p:nvSpPr>
        <p:spPr>
          <a:xfrm>
            <a:off x="11390471" y="5042654"/>
            <a:ext cx="22860" cy="587812"/>
          </a:xfrm>
          <a:prstGeom prst="roundRect">
            <a:avLst>
              <a:gd name="adj" fmla="val 110220"/>
            </a:avLst>
          </a:prstGeom>
          <a:solidFill>
            <a:srgbClr val="D4CEC3"/>
          </a:solidFill>
          <a:ln/>
        </p:spPr>
      </p:sp>
      <p:sp>
        <p:nvSpPr>
          <p:cNvPr id="21" name="Shape 19"/>
          <p:cNvSpPr/>
          <p:nvPr/>
        </p:nvSpPr>
        <p:spPr>
          <a:xfrm>
            <a:off x="11212949" y="4853702"/>
            <a:ext cx="377904" cy="377904"/>
          </a:xfrm>
          <a:prstGeom prst="roundRect">
            <a:avLst>
              <a:gd name="adj" fmla="val 6667"/>
            </a:avLst>
          </a:prstGeom>
          <a:solidFill>
            <a:srgbClr val="EEE8DD"/>
          </a:solidFill>
          <a:ln/>
        </p:spPr>
      </p:sp>
      <p:sp>
        <p:nvSpPr>
          <p:cNvPr id="22" name="Text 20"/>
          <p:cNvSpPr/>
          <p:nvPr/>
        </p:nvSpPr>
        <p:spPr>
          <a:xfrm>
            <a:off x="11323320" y="4916686"/>
            <a:ext cx="157043" cy="251936"/>
          </a:xfrm>
          <a:prstGeom prst="rect">
            <a:avLst/>
          </a:prstGeom>
          <a:noFill/>
          <a:ln/>
        </p:spPr>
        <p:txBody>
          <a:bodyPr wrap="none" lIns="0" tIns="0" rIns="0" bIns="0" rtlCol="0" anchor="t"/>
          <a:lstStyle/>
          <a:p>
            <a:pPr marL="0" indent="0" algn="ctr">
              <a:lnSpc>
                <a:spcPts val="1950"/>
              </a:lnSpc>
              <a:buNone/>
            </a:pPr>
            <a:r>
              <a:rPr lang="en-US" sz="1950" dirty="0">
                <a:solidFill>
                  <a:srgbClr val="746558"/>
                </a:solidFill>
                <a:latin typeface="Gelasio Semi Bold" pitchFamily="34" charset="0"/>
                <a:ea typeface="Gelasio Semi Bold" pitchFamily="34" charset="-122"/>
                <a:cs typeface="Gelasio Semi Bold" pitchFamily="34" charset="-120"/>
              </a:rPr>
              <a:t>4</a:t>
            </a:r>
            <a:endParaRPr lang="en-US" sz="1950" dirty="0"/>
          </a:p>
        </p:txBody>
      </p:sp>
      <p:sp>
        <p:nvSpPr>
          <p:cNvPr id="23" name="Text 21"/>
          <p:cNvSpPr/>
          <p:nvPr/>
        </p:nvSpPr>
        <p:spPr>
          <a:xfrm>
            <a:off x="9974818" y="5798463"/>
            <a:ext cx="2854047" cy="262533"/>
          </a:xfrm>
          <a:prstGeom prst="rect">
            <a:avLst/>
          </a:prstGeom>
          <a:noFill/>
          <a:ln/>
        </p:spPr>
        <p:txBody>
          <a:bodyPr wrap="none" lIns="0" tIns="0" rIns="0" bIns="0" rtlCol="0" anchor="t"/>
          <a:lstStyle/>
          <a:p>
            <a:pPr marL="0" indent="0" algn="ctr">
              <a:lnSpc>
                <a:spcPts val="2050"/>
              </a:lnSpc>
              <a:buNone/>
            </a:pPr>
            <a:r>
              <a:rPr lang="en-US" sz="1650" dirty="0">
                <a:solidFill>
                  <a:srgbClr val="746558"/>
                </a:solidFill>
                <a:latin typeface="Gelasio Semi Bold" pitchFamily="34" charset="0"/>
                <a:ea typeface="Gelasio Semi Bold" pitchFamily="34" charset="-122"/>
                <a:cs typeface="Gelasio Semi Bold" pitchFamily="34" charset="-120"/>
              </a:rPr>
              <a:t>Analysis and Interpretation</a:t>
            </a:r>
            <a:endParaRPr lang="en-US" sz="1650" dirty="0"/>
          </a:p>
        </p:txBody>
      </p:sp>
      <p:sp>
        <p:nvSpPr>
          <p:cNvPr id="24" name="Text 22"/>
          <p:cNvSpPr/>
          <p:nvPr/>
        </p:nvSpPr>
        <p:spPr>
          <a:xfrm>
            <a:off x="8929211" y="6161723"/>
            <a:ext cx="4945380" cy="806172"/>
          </a:xfrm>
          <a:prstGeom prst="rect">
            <a:avLst/>
          </a:prstGeom>
          <a:noFill/>
          <a:ln/>
        </p:spPr>
        <p:txBody>
          <a:bodyPr wrap="square" lIns="0" tIns="0" rIns="0" bIns="0" rtlCol="0" anchor="t"/>
          <a:lstStyle/>
          <a:p>
            <a:pPr marL="0" indent="0" algn="ctr">
              <a:lnSpc>
                <a:spcPts val="2100"/>
              </a:lnSpc>
              <a:buNone/>
            </a:pPr>
            <a:r>
              <a:rPr lang="en-US" sz="1300" dirty="0">
                <a:solidFill>
                  <a:srgbClr val="746558"/>
                </a:solidFill>
                <a:latin typeface="Gelasio" pitchFamily="34" charset="0"/>
                <a:ea typeface="Gelasio" pitchFamily="34" charset="-122"/>
                <a:cs typeface="Gelasio" pitchFamily="34" charset="-120"/>
              </a:rPr>
              <a:t>Scientists analyze the results of climate model simulations to understand the dynamics of the climate system, assess the impacts of climate change, and inform policy decisions.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0098" y="789742"/>
            <a:ext cx="13070205" cy="1393031"/>
          </a:xfrm>
          <a:prstGeom prst="rect">
            <a:avLst/>
          </a:prstGeom>
          <a:noFill/>
          <a:ln/>
        </p:spPr>
        <p:txBody>
          <a:bodyPr wrap="square" lIns="0" tIns="0" rIns="0" bIns="0" rtlCol="0" anchor="t"/>
          <a:lstStyle/>
          <a:p>
            <a:pPr marL="0" indent="0">
              <a:lnSpc>
                <a:spcPts val="5450"/>
              </a:lnSpc>
              <a:buNone/>
            </a:pPr>
            <a:r>
              <a:rPr lang="en-US" sz="4350" dirty="0">
                <a:solidFill>
                  <a:srgbClr val="484237"/>
                </a:solidFill>
                <a:latin typeface="Gelasio Semi Bold" pitchFamily="34" charset="0"/>
                <a:ea typeface="Gelasio Semi Bold" pitchFamily="34" charset="-122"/>
                <a:cs typeface="Gelasio Semi Bold" pitchFamily="34" charset="-120"/>
              </a:rPr>
              <a:t>The Role of Supercomputers in Climate Modeling</a:t>
            </a:r>
            <a:endParaRPr lang="en-US" sz="4350" dirty="0"/>
          </a:p>
        </p:txBody>
      </p:sp>
      <p:sp>
        <p:nvSpPr>
          <p:cNvPr id="3" name="Text 1"/>
          <p:cNvSpPr/>
          <p:nvPr/>
        </p:nvSpPr>
        <p:spPr>
          <a:xfrm>
            <a:off x="780098" y="2628543"/>
            <a:ext cx="13070205" cy="1069777"/>
          </a:xfrm>
          <a:prstGeom prst="rect">
            <a:avLst/>
          </a:prstGeom>
          <a:noFill/>
          <a:ln/>
        </p:spPr>
        <p:txBody>
          <a:bodyPr wrap="squar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Climate models require immense computational power to solve complex equations and simulate the Earth's climate over long time scales. Supercomputers, with their massive processing capabilities, play a crucial role in climate modeling, enabling scientists to generate realistic and detailed simulations of the Earth's climate system.</a:t>
            </a:r>
            <a:endParaRPr lang="en-US" sz="1750" dirty="0"/>
          </a:p>
        </p:txBody>
      </p:sp>
      <p:sp>
        <p:nvSpPr>
          <p:cNvPr id="4" name="Text 2"/>
          <p:cNvSpPr/>
          <p:nvPr/>
        </p:nvSpPr>
        <p:spPr>
          <a:xfrm>
            <a:off x="780098" y="4171950"/>
            <a:ext cx="2786301" cy="348258"/>
          </a:xfrm>
          <a:prstGeom prst="rect">
            <a:avLst/>
          </a:prstGeom>
          <a:noFill/>
          <a:ln/>
        </p:spPr>
        <p:txBody>
          <a:bodyPr wrap="none" lIns="0" tIns="0" rIns="0" bIns="0" rtlCol="0" anchor="t"/>
          <a:lstStyle/>
          <a:p>
            <a:pPr marL="0" indent="0">
              <a:lnSpc>
                <a:spcPts val="2700"/>
              </a:lnSpc>
              <a:buNone/>
            </a:pPr>
            <a:r>
              <a:rPr lang="en-US" sz="2150" dirty="0">
                <a:solidFill>
                  <a:srgbClr val="484237"/>
                </a:solidFill>
                <a:latin typeface="Gelasio Semi Bold" pitchFamily="34" charset="0"/>
                <a:ea typeface="Gelasio Semi Bold" pitchFamily="34" charset="-122"/>
                <a:cs typeface="Gelasio Semi Bold" pitchFamily="34" charset="-120"/>
              </a:rPr>
              <a:t>Parallel Processing</a:t>
            </a:r>
            <a:endParaRPr lang="en-US" sz="2150" dirty="0"/>
          </a:p>
        </p:txBody>
      </p:sp>
      <p:sp>
        <p:nvSpPr>
          <p:cNvPr id="5" name="Text 3"/>
          <p:cNvSpPr/>
          <p:nvPr/>
        </p:nvSpPr>
        <p:spPr>
          <a:xfrm>
            <a:off x="780098" y="4743093"/>
            <a:ext cx="3993594" cy="2496145"/>
          </a:xfrm>
          <a:prstGeom prst="rect">
            <a:avLst/>
          </a:prstGeom>
          <a:noFill/>
          <a:ln/>
        </p:spPr>
        <p:txBody>
          <a:bodyPr wrap="squar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Supercomputers utilize parallel processing, where thousands of processors work simultaneously on different parts of the calculation. This allows them to handle the massive amounts of data and complex equations involved in climate modeling.</a:t>
            </a:r>
            <a:endParaRPr lang="en-US" sz="1750" dirty="0"/>
          </a:p>
        </p:txBody>
      </p:sp>
      <p:sp>
        <p:nvSpPr>
          <p:cNvPr id="6" name="Text 4"/>
          <p:cNvSpPr/>
          <p:nvPr/>
        </p:nvSpPr>
        <p:spPr>
          <a:xfrm>
            <a:off x="5325189" y="4171950"/>
            <a:ext cx="3993594" cy="696516"/>
          </a:xfrm>
          <a:prstGeom prst="rect">
            <a:avLst/>
          </a:prstGeom>
          <a:noFill/>
          <a:ln/>
        </p:spPr>
        <p:txBody>
          <a:bodyPr wrap="square" lIns="0" tIns="0" rIns="0" bIns="0" rtlCol="0" anchor="t"/>
          <a:lstStyle/>
          <a:p>
            <a:pPr marL="0" indent="0">
              <a:lnSpc>
                <a:spcPts val="2700"/>
              </a:lnSpc>
              <a:buNone/>
            </a:pPr>
            <a:r>
              <a:rPr lang="en-US" sz="2150" dirty="0">
                <a:solidFill>
                  <a:srgbClr val="484237"/>
                </a:solidFill>
                <a:latin typeface="Gelasio Semi Bold" pitchFamily="34" charset="0"/>
                <a:ea typeface="Gelasio Semi Bold" pitchFamily="34" charset="-122"/>
                <a:cs typeface="Gelasio Semi Bold" pitchFamily="34" charset="-120"/>
              </a:rPr>
              <a:t>High-Resolution Simulations</a:t>
            </a:r>
            <a:endParaRPr lang="en-US" sz="2150" dirty="0"/>
          </a:p>
        </p:txBody>
      </p:sp>
      <p:sp>
        <p:nvSpPr>
          <p:cNvPr id="7" name="Text 5"/>
          <p:cNvSpPr/>
          <p:nvPr/>
        </p:nvSpPr>
        <p:spPr>
          <a:xfrm>
            <a:off x="5325189" y="5091351"/>
            <a:ext cx="3993594" cy="2139553"/>
          </a:xfrm>
          <a:prstGeom prst="rect">
            <a:avLst/>
          </a:prstGeom>
          <a:noFill/>
          <a:ln/>
        </p:spPr>
        <p:txBody>
          <a:bodyPr wrap="squar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Supercomputers allow scientists to run climate models at higher resolutions, capturing smaller-scale processes and features that are important for understanding regional climate variations.</a:t>
            </a:r>
            <a:endParaRPr lang="en-US" sz="1750" dirty="0"/>
          </a:p>
        </p:txBody>
      </p:sp>
      <p:sp>
        <p:nvSpPr>
          <p:cNvPr id="8" name="Text 6"/>
          <p:cNvSpPr/>
          <p:nvPr/>
        </p:nvSpPr>
        <p:spPr>
          <a:xfrm>
            <a:off x="9870281" y="4171950"/>
            <a:ext cx="3174683" cy="348258"/>
          </a:xfrm>
          <a:prstGeom prst="rect">
            <a:avLst/>
          </a:prstGeom>
          <a:noFill/>
          <a:ln/>
        </p:spPr>
        <p:txBody>
          <a:bodyPr wrap="none" lIns="0" tIns="0" rIns="0" bIns="0" rtlCol="0" anchor="t"/>
          <a:lstStyle/>
          <a:p>
            <a:pPr marL="0" indent="0">
              <a:lnSpc>
                <a:spcPts val="2700"/>
              </a:lnSpc>
              <a:buNone/>
            </a:pPr>
            <a:r>
              <a:rPr lang="en-US" sz="2150" dirty="0">
                <a:solidFill>
                  <a:srgbClr val="484237"/>
                </a:solidFill>
                <a:latin typeface="Gelasio Semi Bold" pitchFamily="34" charset="0"/>
                <a:ea typeface="Gelasio Semi Bold" pitchFamily="34" charset="-122"/>
                <a:cs typeface="Gelasio Semi Bold" pitchFamily="34" charset="-120"/>
              </a:rPr>
              <a:t>Long-Term Projections</a:t>
            </a:r>
            <a:endParaRPr lang="en-US" sz="2150" dirty="0"/>
          </a:p>
        </p:txBody>
      </p:sp>
      <p:sp>
        <p:nvSpPr>
          <p:cNvPr id="9" name="Text 7"/>
          <p:cNvSpPr/>
          <p:nvPr/>
        </p:nvSpPr>
        <p:spPr>
          <a:xfrm>
            <a:off x="9870281" y="4743093"/>
            <a:ext cx="3993594" cy="1782961"/>
          </a:xfrm>
          <a:prstGeom prst="rect">
            <a:avLst/>
          </a:prstGeom>
          <a:noFill/>
          <a:ln/>
        </p:spPr>
        <p:txBody>
          <a:bodyPr wrap="squar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Supercomputers enable scientists to run climate models for extended periods, allowing them to project future climate scenarios decades or even centuries ahead.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6749"/>
          </a:xfrm>
          <a:prstGeom prst="rect">
            <a:avLst/>
          </a:prstGeom>
        </p:spPr>
      </p:pic>
      <p:pic>
        <p:nvPicPr>
          <p:cNvPr id="3" name="Image 1" descr="preencoded.png"/>
          <p:cNvPicPr>
            <a:picLocks noChangeAspect="1"/>
          </p:cNvPicPr>
          <p:nvPr/>
        </p:nvPicPr>
        <p:blipFill>
          <a:blip r:embed="rId4"/>
          <a:stretch>
            <a:fillRect/>
          </a:stretch>
        </p:blipFill>
        <p:spPr>
          <a:xfrm>
            <a:off x="5622727" y="256580"/>
            <a:ext cx="3384947" cy="2053590"/>
          </a:xfrm>
          <a:prstGeom prst="rect">
            <a:avLst/>
          </a:prstGeom>
        </p:spPr>
      </p:pic>
      <p:sp>
        <p:nvSpPr>
          <p:cNvPr id="4" name="Text 0"/>
          <p:cNvSpPr/>
          <p:nvPr/>
        </p:nvSpPr>
        <p:spPr>
          <a:xfrm>
            <a:off x="718661" y="3131344"/>
            <a:ext cx="11386423" cy="641747"/>
          </a:xfrm>
          <a:prstGeom prst="rect">
            <a:avLst/>
          </a:prstGeom>
          <a:noFill/>
          <a:ln/>
        </p:spPr>
        <p:txBody>
          <a:bodyPr wrap="none" lIns="0" tIns="0" rIns="0" bIns="0" rtlCol="0" anchor="t"/>
          <a:lstStyle/>
          <a:p>
            <a:pPr marL="0" indent="0">
              <a:lnSpc>
                <a:spcPts val="5050"/>
              </a:lnSpc>
              <a:buNone/>
            </a:pPr>
            <a:r>
              <a:rPr lang="en-US" sz="4000" dirty="0">
                <a:solidFill>
                  <a:srgbClr val="484237"/>
                </a:solidFill>
                <a:latin typeface="Gelasio Semi Bold" pitchFamily="34" charset="0"/>
                <a:ea typeface="Gelasio Semi Bold" pitchFamily="34" charset="-122"/>
                <a:cs typeface="Gelasio Semi Bold" pitchFamily="34" charset="-120"/>
              </a:rPr>
              <a:t>Modeling the Global Atmosphere and Oceans</a:t>
            </a:r>
            <a:endParaRPr lang="en-US" sz="4000" dirty="0"/>
          </a:p>
        </p:txBody>
      </p:sp>
      <p:sp>
        <p:nvSpPr>
          <p:cNvPr id="5" name="Text 1"/>
          <p:cNvSpPr/>
          <p:nvPr/>
        </p:nvSpPr>
        <p:spPr>
          <a:xfrm>
            <a:off x="718661" y="4080986"/>
            <a:ext cx="13193078" cy="985837"/>
          </a:xfrm>
          <a:prstGeom prst="rect">
            <a:avLst/>
          </a:prstGeom>
          <a:noFill/>
          <a:ln/>
        </p:spPr>
        <p:txBody>
          <a:bodyPr wrap="squar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Climate models are designed to represent the complex interactions between the atmosphere and oceans. They simulate the global circulation patterns, the exchange of heat and moisture, and the formation of clouds and precipitation. Understanding these interactions is essential for accurately predicting climate change and its impacts.</a:t>
            </a:r>
            <a:endParaRPr lang="en-US" sz="1600" dirty="0"/>
          </a:p>
        </p:txBody>
      </p:sp>
      <p:sp>
        <p:nvSpPr>
          <p:cNvPr id="6" name="Shape 2"/>
          <p:cNvSpPr/>
          <p:nvPr/>
        </p:nvSpPr>
        <p:spPr>
          <a:xfrm>
            <a:off x="718661" y="5297805"/>
            <a:ext cx="13193078" cy="2375535"/>
          </a:xfrm>
          <a:prstGeom prst="roundRect">
            <a:avLst>
              <a:gd name="adj" fmla="val 1297"/>
            </a:avLst>
          </a:prstGeom>
          <a:noFill/>
          <a:ln w="7620">
            <a:solidFill>
              <a:srgbClr val="000000">
                <a:alpha val="8000"/>
              </a:srgbClr>
            </a:solidFill>
            <a:prstDash val="solid"/>
          </a:ln>
        </p:spPr>
      </p:sp>
      <p:sp>
        <p:nvSpPr>
          <p:cNvPr id="7" name="Shape 3"/>
          <p:cNvSpPr/>
          <p:nvPr/>
        </p:nvSpPr>
        <p:spPr>
          <a:xfrm>
            <a:off x="726281" y="5305425"/>
            <a:ext cx="13177837" cy="590074"/>
          </a:xfrm>
          <a:prstGeom prst="rect">
            <a:avLst/>
          </a:prstGeom>
          <a:solidFill>
            <a:srgbClr val="FFFFFF">
              <a:alpha val="4000"/>
            </a:srgbClr>
          </a:solidFill>
          <a:ln/>
        </p:spPr>
      </p:sp>
      <p:sp>
        <p:nvSpPr>
          <p:cNvPr id="8" name="Text 4"/>
          <p:cNvSpPr/>
          <p:nvPr/>
        </p:nvSpPr>
        <p:spPr>
          <a:xfrm>
            <a:off x="931545" y="5436156"/>
            <a:ext cx="6174581" cy="328613"/>
          </a:xfrm>
          <a:prstGeom prst="rect">
            <a:avLst/>
          </a:prstGeom>
          <a:noFill/>
          <a:ln/>
        </p:spPr>
        <p:txBody>
          <a:bodyPr wrap="non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Atmosphere</a:t>
            </a:r>
            <a:endParaRPr lang="en-US" sz="1600" dirty="0"/>
          </a:p>
        </p:txBody>
      </p:sp>
      <p:sp>
        <p:nvSpPr>
          <p:cNvPr id="9" name="Text 5"/>
          <p:cNvSpPr/>
          <p:nvPr/>
        </p:nvSpPr>
        <p:spPr>
          <a:xfrm>
            <a:off x="7524274" y="5436156"/>
            <a:ext cx="6174581" cy="328613"/>
          </a:xfrm>
          <a:prstGeom prst="rect">
            <a:avLst/>
          </a:prstGeom>
          <a:noFill/>
          <a:ln/>
        </p:spPr>
        <p:txBody>
          <a:bodyPr wrap="non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Oceans</a:t>
            </a:r>
            <a:endParaRPr lang="en-US" sz="1600" dirty="0"/>
          </a:p>
        </p:txBody>
      </p:sp>
      <p:sp>
        <p:nvSpPr>
          <p:cNvPr id="10" name="Shape 6"/>
          <p:cNvSpPr/>
          <p:nvPr/>
        </p:nvSpPr>
        <p:spPr>
          <a:xfrm>
            <a:off x="726281" y="5895499"/>
            <a:ext cx="13177837" cy="590074"/>
          </a:xfrm>
          <a:prstGeom prst="rect">
            <a:avLst/>
          </a:prstGeom>
          <a:solidFill>
            <a:srgbClr val="000000">
              <a:alpha val="4000"/>
            </a:srgbClr>
          </a:solidFill>
          <a:ln/>
        </p:spPr>
      </p:sp>
      <p:sp>
        <p:nvSpPr>
          <p:cNvPr id="11" name="Text 7"/>
          <p:cNvSpPr/>
          <p:nvPr/>
        </p:nvSpPr>
        <p:spPr>
          <a:xfrm>
            <a:off x="931545" y="6026229"/>
            <a:ext cx="6174581" cy="328613"/>
          </a:xfrm>
          <a:prstGeom prst="rect">
            <a:avLst/>
          </a:prstGeom>
          <a:noFill/>
          <a:ln/>
        </p:spPr>
        <p:txBody>
          <a:bodyPr wrap="non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Air pressure, temperature, humidity</a:t>
            </a:r>
            <a:endParaRPr lang="en-US" sz="1600" dirty="0"/>
          </a:p>
        </p:txBody>
      </p:sp>
      <p:sp>
        <p:nvSpPr>
          <p:cNvPr id="12" name="Text 8"/>
          <p:cNvSpPr/>
          <p:nvPr/>
        </p:nvSpPr>
        <p:spPr>
          <a:xfrm>
            <a:off x="7524274" y="6026229"/>
            <a:ext cx="6174581" cy="328613"/>
          </a:xfrm>
          <a:prstGeom prst="rect">
            <a:avLst/>
          </a:prstGeom>
          <a:noFill/>
          <a:ln/>
        </p:spPr>
        <p:txBody>
          <a:bodyPr wrap="non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Sea surface temperature, salinity, currents</a:t>
            </a:r>
            <a:endParaRPr lang="en-US" sz="1600" dirty="0"/>
          </a:p>
        </p:txBody>
      </p:sp>
      <p:sp>
        <p:nvSpPr>
          <p:cNvPr id="13" name="Shape 9"/>
          <p:cNvSpPr/>
          <p:nvPr/>
        </p:nvSpPr>
        <p:spPr>
          <a:xfrm>
            <a:off x="726281" y="6485573"/>
            <a:ext cx="13177837" cy="590074"/>
          </a:xfrm>
          <a:prstGeom prst="rect">
            <a:avLst/>
          </a:prstGeom>
          <a:solidFill>
            <a:srgbClr val="FFFFFF">
              <a:alpha val="4000"/>
            </a:srgbClr>
          </a:solidFill>
          <a:ln/>
        </p:spPr>
      </p:sp>
      <p:sp>
        <p:nvSpPr>
          <p:cNvPr id="14" name="Text 10"/>
          <p:cNvSpPr/>
          <p:nvPr/>
        </p:nvSpPr>
        <p:spPr>
          <a:xfrm>
            <a:off x="931545" y="6616303"/>
            <a:ext cx="6174581" cy="328613"/>
          </a:xfrm>
          <a:prstGeom prst="rect">
            <a:avLst/>
          </a:prstGeom>
          <a:noFill/>
          <a:ln/>
        </p:spPr>
        <p:txBody>
          <a:bodyPr wrap="non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Wind patterns, cloud formation</a:t>
            </a:r>
            <a:endParaRPr lang="en-US" sz="1600" dirty="0"/>
          </a:p>
        </p:txBody>
      </p:sp>
      <p:sp>
        <p:nvSpPr>
          <p:cNvPr id="15" name="Text 11"/>
          <p:cNvSpPr/>
          <p:nvPr/>
        </p:nvSpPr>
        <p:spPr>
          <a:xfrm>
            <a:off x="7524274" y="6616303"/>
            <a:ext cx="6174581" cy="328613"/>
          </a:xfrm>
          <a:prstGeom prst="rect">
            <a:avLst/>
          </a:prstGeom>
          <a:noFill/>
          <a:ln/>
        </p:spPr>
        <p:txBody>
          <a:bodyPr wrap="non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Heat transport, ocean circulation</a:t>
            </a:r>
            <a:endParaRPr lang="en-US" sz="1600" dirty="0"/>
          </a:p>
        </p:txBody>
      </p:sp>
      <p:sp>
        <p:nvSpPr>
          <p:cNvPr id="16" name="Shape 12"/>
          <p:cNvSpPr/>
          <p:nvPr/>
        </p:nvSpPr>
        <p:spPr>
          <a:xfrm>
            <a:off x="726281" y="7075646"/>
            <a:ext cx="13177837" cy="590074"/>
          </a:xfrm>
          <a:prstGeom prst="rect">
            <a:avLst/>
          </a:prstGeom>
          <a:solidFill>
            <a:srgbClr val="000000">
              <a:alpha val="4000"/>
            </a:srgbClr>
          </a:solidFill>
          <a:ln/>
        </p:spPr>
      </p:sp>
      <p:sp>
        <p:nvSpPr>
          <p:cNvPr id="17" name="Text 13"/>
          <p:cNvSpPr/>
          <p:nvPr/>
        </p:nvSpPr>
        <p:spPr>
          <a:xfrm>
            <a:off x="931545" y="7206377"/>
            <a:ext cx="6174581" cy="328613"/>
          </a:xfrm>
          <a:prstGeom prst="rect">
            <a:avLst/>
          </a:prstGeom>
          <a:noFill/>
          <a:ln/>
        </p:spPr>
        <p:txBody>
          <a:bodyPr wrap="non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Greenhouse gas concentrations</a:t>
            </a:r>
            <a:endParaRPr lang="en-US" sz="1600" dirty="0"/>
          </a:p>
        </p:txBody>
      </p:sp>
      <p:sp>
        <p:nvSpPr>
          <p:cNvPr id="18" name="Text 14"/>
          <p:cNvSpPr/>
          <p:nvPr/>
        </p:nvSpPr>
        <p:spPr>
          <a:xfrm>
            <a:off x="7524274" y="7206377"/>
            <a:ext cx="6174581" cy="328613"/>
          </a:xfrm>
          <a:prstGeom prst="rect">
            <a:avLst/>
          </a:prstGeom>
          <a:noFill/>
          <a:ln/>
        </p:spPr>
        <p:txBody>
          <a:bodyPr wrap="non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Carbon dioxide uptake and storage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3169" y="467201"/>
            <a:ext cx="11624667" cy="529590"/>
          </a:xfrm>
          <a:prstGeom prst="rect">
            <a:avLst/>
          </a:prstGeom>
          <a:noFill/>
          <a:ln/>
        </p:spPr>
        <p:txBody>
          <a:bodyPr wrap="none" lIns="0" tIns="0" rIns="0" bIns="0" rtlCol="0" anchor="t"/>
          <a:lstStyle/>
          <a:p>
            <a:pPr marL="0" indent="0">
              <a:lnSpc>
                <a:spcPts val="4150"/>
              </a:lnSpc>
              <a:buNone/>
            </a:pPr>
            <a:r>
              <a:rPr lang="en-US" sz="3300" dirty="0">
                <a:solidFill>
                  <a:srgbClr val="484237"/>
                </a:solidFill>
                <a:latin typeface="Gelasio Semi Bold" pitchFamily="34" charset="0"/>
                <a:ea typeface="Gelasio Semi Bold" pitchFamily="34" charset="-122"/>
                <a:cs typeface="Gelasio Semi Bold" pitchFamily="34" charset="-120"/>
              </a:rPr>
              <a:t>Simulating Climate Change and Environmental Impacts</a:t>
            </a:r>
            <a:endParaRPr lang="en-US" sz="3300" dirty="0"/>
          </a:p>
        </p:txBody>
      </p:sp>
      <p:sp>
        <p:nvSpPr>
          <p:cNvPr id="3" name="Text 1"/>
          <p:cNvSpPr/>
          <p:nvPr/>
        </p:nvSpPr>
        <p:spPr>
          <a:xfrm>
            <a:off x="593169" y="1335643"/>
            <a:ext cx="13444061" cy="812959"/>
          </a:xfrm>
          <a:prstGeom prst="rect">
            <a:avLst/>
          </a:prstGeom>
          <a:noFill/>
          <a:ln/>
        </p:spPr>
        <p:txBody>
          <a:bodyPr wrap="square" lIns="0" tIns="0" rIns="0" bIns="0" rtlCol="0" anchor="t"/>
          <a:lstStyle/>
          <a:p>
            <a:pPr marL="0" indent="0">
              <a:lnSpc>
                <a:spcPts val="2100"/>
              </a:lnSpc>
              <a:buNone/>
            </a:pPr>
            <a:r>
              <a:rPr lang="en-US" sz="1300" dirty="0">
                <a:solidFill>
                  <a:srgbClr val="746558"/>
                </a:solidFill>
                <a:latin typeface="Gelasio" pitchFamily="34" charset="0"/>
                <a:ea typeface="Gelasio" pitchFamily="34" charset="-122"/>
                <a:cs typeface="Gelasio" pitchFamily="34" charset="-120"/>
              </a:rPr>
              <a:t>Climate models are used to simulate the effects of climate change on various environmental factors, including temperature, precipitation, sea level rise, and extreme weather events. By incorporating different scenarios of greenhouse gas emissions and other human activities, scientists can assess the potential impacts of climate change on ecosystems, agriculture, water resources, and human health.</a:t>
            </a:r>
            <a:endParaRPr lang="en-US" sz="1300" dirty="0"/>
          </a:p>
        </p:txBody>
      </p:sp>
      <p:pic>
        <p:nvPicPr>
          <p:cNvPr id="4" name="Image 0" descr="preencoded.png"/>
          <p:cNvPicPr>
            <a:picLocks noChangeAspect="1"/>
          </p:cNvPicPr>
          <p:nvPr/>
        </p:nvPicPr>
        <p:blipFill>
          <a:blip r:embed="rId3"/>
          <a:stretch>
            <a:fillRect/>
          </a:stretch>
        </p:blipFill>
        <p:spPr>
          <a:xfrm>
            <a:off x="593169" y="2339221"/>
            <a:ext cx="847368" cy="1355765"/>
          </a:xfrm>
          <a:prstGeom prst="rect">
            <a:avLst/>
          </a:prstGeom>
        </p:spPr>
      </p:pic>
      <p:sp>
        <p:nvSpPr>
          <p:cNvPr id="5" name="Text 2"/>
          <p:cNvSpPr/>
          <p:nvPr/>
        </p:nvSpPr>
        <p:spPr>
          <a:xfrm>
            <a:off x="1694736" y="2508647"/>
            <a:ext cx="2831544" cy="264676"/>
          </a:xfrm>
          <a:prstGeom prst="rect">
            <a:avLst/>
          </a:prstGeom>
          <a:noFill/>
          <a:ln/>
        </p:spPr>
        <p:txBody>
          <a:bodyPr wrap="none" lIns="0" tIns="0" rIns="0" bIns="0" rtlCol="0" anchor="t"/>
          <a:lstStyle/>
          <a:p>
            <a:pPr marL="0" indent="0" algn="l">
              <a:lnSpc>
                <a:spcPts val="2050"/>
              </a:lnSpc>
              <a:buNone/>
            </a:pPr>
            <a:r>
              <a:rPr lang="en-US" sz="1650" dirty="0">
                <a:solidFill>
                  <a:srgbClr val="746558"/>
                </a:solidFill>
                <a:latin typeface="Gelasio Semi Bold" pitchFamily="34" charset="0"/>
                <a:ea typeface="Gelasio Semi Bold" pitchFamily="34" charset="-122"/>
                <a:cs typeface="Gelasio Semi Bold" pitchFamily="34" charset="-120"/>
              </a:rPr>
              <a:t>Greenhouse Gas Emissions</a:t>
            </a:r>
            <a:endParaRPr lang="en-US" sz="1650" dirty="0"/>
          </a:p>
        </p:txBody>
      </p:sp>
      <p:sp>
        <p:nvSpPr>
          <p:cNvPr id="6" name="Text 3"/>
          <p:cNvSpPr/>
          <p:nvPr/>
        </p:nvSpPr>
        <p:spPr>
          <a:xfrm>
            <a:off x="1694736" y="2875002"/>
            <a:ext cx="12342495" cy="270986"/>
          </a:xfrm>
          <a:prstGeom prst="rect">
            <a:avLst/>
          </a:prstGeom>
          <a:noFill/>
          <a:ln/>
        </p:spPr>
        <p:txBody>
          <a:bodyPr wrap="none" lIns="0" tIns="0" rIns="0" bIns="0" rtlCol="0" anchor="t"/>
          <a:lstStyle/>
          <a:p>
            <a:pPr marL="0" indent="0" algn="l">
              <a:lnSpc>
                <a:spcPts val="2100"/>
              </a:lnSpc>
              <a:buNone/>
            </a:pPr>
            <a:r>
              <a:rPr lang="en-US" sz="1300" dirty="0">
                <a:solidFill>
                  <a:srgbClr val="746558"/>
                </a:solidFill>
                <a:latin typeface="Gelasio" pitchFamily="34" charset="0"/>
                <a:ea typeface="Gelasio" pitchFamily="34" charset="-122"/>
                <a:cs typeface="Gelasio" pitchFamily="34" charset="-120"/>
              </a:rPr>
              <a:t>Climate models simulate the effects of increasing greenhouse gas concentrations in the atmosphere, such as carbon dioxide, methane, and nitrous oxide.</a:t>
            </a:r>
            <a:endParaRPr lang="en-US" sz="1300" dirty="0"/>
          </a:p>
        </p:txBody>
      </p:sp>
      <p:pic>
        <p:nvPicPr>
          <p:cNvPr id="7" name="Image 1" descr="preencoded.png"/>
          <p:cNvPicPr>
            <a:picLocks noChangeAspect="1"/>
          </p:cNvPicPr>
          <p:nvPr/>
        </p:nvPicPr>
        <p:blipFill>
          <a:blip r:embed="rId4"/>
          <a:stretch>
            <a:fillRect/>
          </a:stretch>
        </p:blipFill>
        <p:spPr>
          <a:xfrm>
            <a:off x="593169" y="3694986"/>
            <a:ext cx="847368" cy="1355765"/>
          </a:xfrm>
          <a:prstGeom prst="rect">
            <a:avLst/>
          </a:prstGeom>
        </p:spPr>
      </p:pic>
      <p:sp>
        <p:nvSpPr>
          <p:cNvPr id="8" name="Text 4"/>
          <p:cNvSpPr/>
          <p:nvPr/>
        </p:nvSpPr>
        <p:spPr>
          <a:xfrm>
            <a:off x="1694736" y="3864412"/>
            <a:ext cx="2305050" cy="264676"/>
          </a:xfrm>
          <a:prstGeom prst="rect">
            <a:avLst/>
          </a:prstGeom>
          <a:noFill/>
          <a:ln/>
        </p:spPr>
        <p:txBody>
          <a:bodyPr wrap="none" lIns="0" tIns="0" rIns="0" bIns="0" rtlCol="0" anchor="t"/>
          <a:lstStyle/>
          <a:p>
            <a:pPr marL="0" indent="0" algn="l">
              <a:lnSpc>
                <a:spcPts val="2050"/>
              </a:lnSpc>
              <a:buNone/>
            </a:pPr>
            <a:r>
              <a:rPr lang="en-US" sz="1650" dirty="0">
                <a:solidFill>
                  <a:srgbClr val="746558"/>
                </a:solidFill>
                <a:latin typeface="Gelasio Semi Bold" pitchFamily="34" charset="0"/>
                <a:ea typeface="Gelasio Semi Bold" pitchFamily="34" charset="-122"/>
                <a:cs typeface="Gelasio Semi Bold" pitchFamily="34" charset="-120"/>
              </a:rPr>
              <a:t>Temperature Changes</a:t>
            </a:r>
            <a:endParaRPr lang="en-US" sz="1650" dirty="0"/>
          </a:p>
        </p:txBody>
      </p:sp>
      <p:sp>
        <p:nvSpPr>
          <p:cNvPr id="9" name="Text 5"/>
          <p:cNvSpPr/>
          <p:nvPr/>
        </p:nvSpPr>
        <p:spPr>
          <a:xfrm>
            <a:off x="1694736" y="4230767"/>
            <a:ext cx="12342495" cy="270986"/>
          </a:xfrm>
          <a:prstGeom prst="rect">
            <a:avLst/>
          </a:prstGeom>
          <a:noFill/>
          <a:ln/>
        </p:spPr>
        <p:txBody>
          <a:bodyPr wrap="none" lIns="0" tIns="0" rIns="0" bIns="0" rtlCol="0" anchor="t"/>
          <a:lstStyle/>
          <a:p>
            <a:pPr marL="0" indent="0" algn="l">
              <a:lnSpc>
                <a:spcPts val="2100"/>
              </a:lnSpc>
              <a:buNone/>
            </a:pPr>
            <a:r>
              <a:rPr lang="en-US" sz="1300" dirty="0">
                <a:solidFill>
                  <a:srgbClr val="746558"/>
                </a:solidFill>
                <a:latin typeface="Gelasio" pitchFamily="34" charset="0"/>
                <a:ea typeface="Gelasio" pitchFamily="34" charset="-122"/>
                <a:cs typeface="Gelasio" pitchFamily="34" charset="-120"/>
              </a:rPr>
              <a:t>The models project increases in global average temperature, with greater warming in certain regions of the world.</a:t>
            </a:r>
            <a:endParaRPr lang="en-US" sz="1300" dirty="0"/>
          </a:p>
        </p:txBody>
      </p:sp>
      <p:pic>
        <p:nvPicPr>
          <p:cNvPr id="10" name="Image 2" descr="preencoded.png"/>
          <p:cNvPicPr>
            <a:picLocks noChangeAspect="1"/>
          </p:cNvPicPr>
          <p:nvPr/>
        </p:nvPicPr>
        <p:blipFill>
          <a:blip r:embed="rId5"/>
          <a:stretch>
            <a:fillRect/>
          </a:stretch>
        </p:blipFill>
        <p:spPr>
          <a:xfrm>
            <a:off x="593169" y="5050750"/>
            <a:ext cx="847368" cy="1355765"/>
          </a:xfrm>
          <a:prstGeom prst="rect">
            <a:avLst/>
          </a:prstGeom>
        </p:spPr>
      </p:pic>
      <p:sp>
        <p:nvSpPr>
          <p:cNvPr id="11" name="Text 6"/>
          <p:cNvSpPr/>
          <p:nvPr/>
        </p:nvSpPr>
        <p:spPr>
          <a:xfrm>
            <a:off x="1694736" y="5220176"/>
            <a:ext cx="2118479" cy="264676"/>
          </a:xfrm>
          <a:prstGeom prst="rect">
            <a:avLst/>
          </a:prstGeom>
          <a:noFill/>
          <a:ln/>
        </p:spPr>
        <p:txBody>
          <a:bodyPr wrap="none" lIns="0" tIns="0" rIns="0" bIns="0" rtlCol="0" anchor="t"/>
          <a:lstStyle/>
          <a:p>
            <a:pPr marL="0" indent="0" algn="l">
              <a:lnSpc>
                <a:spcPts val="2050"/>
              </a:lnSpc>
              <a:buNone/>
            </a:pPr>
            <a:r>
              <a:rPr lang="en-US" sz="1650" dirty="0">
                <a:solidFill>
                  <a:srgbClr val="746558"/>
                </a:solidFill>
                <a:latin typeface="Gelasio Semi Bold" pitchFamily="34" charset="0"/>
                <a:ea typeface="Gelasio Semi Bold" pitchFamily="34" charset="-122"/>
                <a:cs typeface="Gelasio Semi Bold" pitchFamily="34" charset="-120"/>
              </a:rPr>
              <a:t>Sea Level Rise</a:t>
            </a:r>
            <a:endParaRPr lang="en-US" sz="1650" dirty="0"/>
          </a:p>
        </p:txBody>
      </p:sp>
      <p:sp>
        <p:nvSpPr>
          <p:cNvPr id="12" name="Text 7"/>
          <p:cNvSpPr/>
          <p:nvPr/>
        </p:nvSpPr>
        <p:spPr>
          <a:xfrm>
            <a:off x="1694736" y="5586532"/>
            <a:ext cx="12342495" cy="270986"/>
          </a:xfrm>
          <a:prstGeom prst="rect">
            <a:avLst/>
          </a:prstGeom>
          <a:noFill/>
          <a:ln/>
        </p:spPr>
        <p:txBody>
          <a:bodyPr wrap="none" lIns="0" tIns="0" rIns="0" bIns="0" rtlCol="0" anchor="t"/>
          <a:lstStyle/>
          <a:p>
            <a:pPr marL="0" indent="0" algn="l">
              <a:lnSpc>
                <a:spcPts val="2100"/>
              </a:lnSpc>
              <a:buNone/>
            </a:pPr>
            <a:r>
              <a:rPr lang="en-US" sz="1300" dirty="0">
                <a:solidFill>
                  <a:srgbClr val="746558"/>
                </a:solidFill>
                <a:latin typeface="Gelasio" pitchFamily="34" charset="0"/>
                <a:ea typeface="Gelasio" pitchFamily="34" charset="-122"/>
                <a:cs typeface="Gelasio" pitchFamily="34" charset="-120"/>
              </a:rPr>
              <a:t>Climate models simulate the melting of glaciers and ice sheets, contributing to rising sea levels, which can inundate coastal areas and displace populations.</a:t>
            </a:r>
            <a:endParaRPr lang="en-US" sz="1300" dirty="0"/>
          </a:p>
        </p:txBody>
      </p:sp>
      <p:pic>
        <p:nvPicPr>
          <p:cNvPr id="13" name="Image 3" descr="preencoded.png"/>
          <p:cNvPicPr>
            <a:picLocks noChangeAspect="1"/>
          </p:cNvPicPr>
          <p:nvPr/>
        </p:nvPicPr>
        <p:blipFill>
          <a:blip r:embed="rId6"/>
          <a:stretch>
            <a:fillRect/>
          </a:stretch>
        </p:blipFill>
        <p:spPr>
          <a:xfrm>
            <a:off x="593169" y="6406515"/>
            <a:ext cx="847368" cy="1355765"/>
          </a:xfrm>
          <a:prstGeom prst="rect">
            <a:avLst/>
          </a:prstGeom>
        </p:spPr>
      </p:pic>
      <p:sp>
        <p:nvSpPr>
          <p:cNvPr id="14" name="Text 8"/>
          <p:cNvSpPr/>
          <p:nvPr/>
        </p:nvSpPr>
        <p:spPr>
          <a:xfrm>
            <a:off x="1694736" y="6575941"/>
            <a:ext cx="2599253" cy="264676"/>
          </a:xfrm>
          <a:prstGeom prst="rect">
            <a:avLst/>
          </a:prstGeom>
          <a:noFill/>
          <a:ln/>
        </p:spPr>
        <p:txBody>
          <a:bodyPr wrap="none" lIns="0" tIns="0" rIns="0" bIns="0" rtlCol="0" anchor="t"/>
          <a:lstStyle/>
          <a:p>
            <a:pPr marL="0" indent="0" algn="l">
              <a:lnSpc>
                <a:spcPts val="2050"/>
              </a:lnSpc>
              <a:buNone/>
            </a:pPr>
            <a:r>
              <a:rPr lang="en-US" sz="1650" dirty="0">
                <a:solidFill>
                  <a:srgbClr val="746558"/>
                </a:solidFill>
                <a:latin typeface="Gelasio Semi Bold" pitchFamily="34" charset="0"/>
                <a:ea typeface="Gelasio Semi Bold" pitchFamily="34" charset="-122"/>
                <a:cs typeface="Gelasio Semi Bold" pitchFamily="34" charset="-120"/>
              </a:rPr>
              <a:t>Extreme Weather Events</a:t>
            </a:r>
            <a:endParaRPr lang="en-US" sz="1650" dirty="0"/>
          </a:p>
        </p:txBody>
      </p:sp>
      <p:sp>
        <p:nvSpPr>
          <p:cNvPr id="15" name="Text 9"/>
          <p:cNvSpPr/>
          <p:nvPr/>
        </p:nvSpPr>
        <p:spPr>
          <a:xfrm>
            <a:off x="1694736" y="6942296"/>
            <a:ext cx="12342495" cy="541972"/>
          </a:xfrm>
          <a:prstGeom prst="rect">
            <a:avLst/>
          </a:prstGeom>
          <a:noFill/>
          <a:ln/>
        </p:spPr>
        <p:txBody>
          <a:bodyPr wrap="square" lIns="0" tIns="0" rIns="0" bIns="0" rtlCol="0" anchor="t"/>
          <a:lstStyle/>
          <a:p>
            <a:pPr marL="0" indent="0" algn="l">
              <a:lnSpc>
                <a:spcPts val="2100"/>
              </a:lnSpc>
              <a:buNone/>
            </a:pPr>
            <a:r>
              <a:rPr lang="en-US" sz="1300" dirty="0">
                <a:solidFill>
                  <a:srgbClr val="746558"/>
                </a:solidFill>
                <a:latin typeface="Gelasio" pitchFamily="34" charset="0"/>
                <a:ea typeface="Gelasio" pitchFamily="34" charset="-122"/>
                <a:cs typeface="Gelasio" pitchFamily="34" charset="-120"/>
              </a:rPr>
              <a:t>Climate models project increases in the frequency and intensity of extreme weather events such as hurricanes, droughts, and floods, which can cause significant damage and disruption.</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82328"/>
            <a:ext cx="999994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Predicting Extreme Weather Events</a:t>
            </a:r>
            <a:endParaRPr lang="en-US" sz="4450" dirty="0"/>
          </a:p>
        </p:txBody>
      </p:sp>
      <p:sp>
        <p:nvSpPr>
          <p:cNvPr id="3" name="Text 1"/>
          <p:cNvSpPr/>
          <p:nvPr/>
        </p:nvSpPr>
        <p:spPr>
          <a:xfrm>
            <a:off x="793790" y="2644735"/>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Climate models can be used to predict the occurrence and intensity of extreme weather events, such as hurricanes, floods, and droughts. While these models are not perfect, they provide valuable insights into the likelihood and potential impacts of extreme weather, enabling better preparedness and mitigation strategies.</a:t>
            </a:r>
            <a:endParaRPr lang="en-US" sz="1750" dirty="0"/>
          </a:p>
        </p:txBody>
      </p:sp>
      <p:sp>
        <p:nvSpPr>
          <p:cNvPr id="4" name="Shape 2"/>
          <p:cNvSpPr/>
          <p:nvPr/>
        </p:nvSpPr>
        <p:spPr>
          <a:xfrm>
            <a:off x="793790" y="3988594"/>
            <a:ext cx="4196358" cy="2758559"/>
          </a:xfrm>
          <a:prstGeom prst="roundRect">
            <a:avLst>
              <a:gd name="adj" fmla="val 1233"/>
            </a:avLst>
          </a:prstGeom>
          <a:solidFill>
            <a:srgbClr val="EEE8DD"/>
          </a:solidFill>
          <a:ln/>
        </p:spPr>
      </p:sp>
      <p:sp>
        <p:nvSpPr>
          <p:cNvPr id="5" name="Text 3"/>
          <p:cNvSpPr/>
          <p:nvPr/>
        </p:nvSpPr>
        <p:spPr>
          <a:xfrm>
            <a:off x="1020604" y="4215408"/>
            <a:ext cx="2984897"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Hurricane Prediction</a:t>
            </a:r>
            <a:endParaRPr lang="en-US" sz="2200" dirty="0"/>
          </a:p>
        </p:txBody>
      </p:sp>
      <p:sp>
        <p:nvSpPr>
          <p:cNvPr id="6" name="Text 4"/>
          <p:cNvSpPr/>
          <p:nvPr/>
        </p:nvSpPr>
        <p:spPr>
          <a:xfrm>
            <a:off x="1020604" y="4705826"/>
            <a:ext cx="3742730"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Climate models can track the formation and movement of hurricanes, helping forecasters predict their paths and potential impacts on coastal areas.</a:t>
            </a:r>
            <a:endParaRPr lang="en-US" sz="1750" dirty="0"/>
          </a:p>
        </p:txBody>
      </p:sp>
      <p:sp>
        <p:nvSpPr>
          <p:cNvPr id="7" name="Shape 5"/>
          <p:cNvSpPr/>
          <p:nvPr/>
        </p:nvSpPr>
        <p:spPr>
          <a:xfrm>
            <a:off x="5216962" y="3988594"/>
            <a:ext cx="4196358" cy="2758559"/>
          </a:xfrm>
          <a:prstGeom prst="roundRect">
            <a:avLst>
              <a:gd name="adj" fmla="val 1233"/>
            </a:avLst>
          </a:prstGeom>
          <a:solidFill>
            <a:srgbClr val="EEE8DD"/>
          </a:solidFill>
          <a:ln/>
        </p:spPr>
      </p:sp>
      <p:sp>
        <p:nvSpPr>
          <p:cNvPr id="8" name="Text 6"/>
          <p:cNvSpPr/>
          <p:nvPr/>
        </p:nvSpPr>
        <p:spPr>
          <a:xfrm>
            <a:off x="5443776" y="42154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Flood Forecasting</a:t>
            </a:r>
            <a:endParaRPr lang="en-US" sz="2200" dirty="0"/>
          </a:p>
        </p:txBody>
      </p:sp>
      <p:sp>
        <p:nvSpPr>
          <p:cNvPr id="9" name="Text 7"/>
          <p:cNvSpPr/>
          <p:nvPr/>
        </p:nvSpPr>
        <p:spPr>
          <a:xfrm>
            <a:off x="5443776" y="4705826"/>
            <a:ext cx="3742730"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Climate models can simulate the effects of heavy rainfall and rising sea levels on river systems, providing valuable information for flood mitigation and emergency response.</a:t>
            </a:r>
            <a:endParaRPr lang="en-US" sz="1750" dirty="0"/>
          </a:p>
        </p:txBody>
      </p:sp>
      <p:sp>
        <p:nvSpPr>
          <p:cNvPr id="10" name="Shape 8"/>
          <p:cNvSpPr/>
          <p:nvPr/>
        </p:nvSpPr>
        <p:spPr>
          <a:xfrm>
            <a:off x="9640133" y="3988594"/>
            <a:ext cx="4196358" cy="2758559"/>
          </a:xfrm>
          <a:prstGeom prst="roundRect">
            <a:avLst>
              <a:gd name="adj" fmla="val 1233"/>
            </a:avLst>
          </a:prstGeom>
          <a:solidFill>
            <a:srgbClr val="EEE8DD"/>
          </a:solidFill>
          <a:ln/>
        </p:spPr>
      </p:sp>
      <p:sp>
        <p:nvSpPr>
          <p:cNvPr id="11" name="Text 9"/>
          <p:cNvSpPr/>
          <p:nvPr/>
        </p:nvSpPr>
        <p:spPr>
          <a:xfrm>
            <a:off x="9866948" y="42154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Drought Monitoring</a:t>
            </a:r>
            <a:endParaRPr lang="en-US" sz="2200" dirty="0"/>
          </a:p>
        </p:txBody>
      </p:sp>
      <p:sp>
        <p:nvSpPr>
          <p:cNvPr id="12" name="Text 10"/>
          <p:cNvSpPr/>
          <p:nvPr/>
        </p:nvSpPr>
        <p:spPr>
          <a:xfrm>
            <a:off x="9866948" y="4705826"/>
            <a:ext cx="3742730"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Climate models can help identify areas at risk of drought by simulating the effects of low precipitation and high temperatures on water resources.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7694" y="707350"/>
            <a:ext cx="12825651" cy="533638"/>
          </a:xfrm>
          <a:prstGeom prst="rect">
            <a:avLst/>
          </a:prstGeom>
          <a:noFill/>
          <a:ln/>
        </p:spPr>
        <p:txBody>
          <a:bodyPr wrap="none" lIns="0" tIns="0" rIns="0" bIns="0" rtlCol="0" anchor="t"/>
          <a:lstStyle/>
          <a:p>
            <a:pPr marL="0" indent="0">
              <a:lnSpc>
                <a:spcPts val="4200"/>
              </a:lnSpc>
              <a:buNone/>
            </a:pPr>
            <a:r>
              <a:rPr lang="en-US" sz="3350" dirty="0">
                <a:solidFill>
                  <a:srgbClr val="484237"/>
                </a:solidFill>
                <a:latin typeface="Gelasio Semi Bold" pitchFamily="34" charset="0"/>
                <a:ea typeface="Gelasio Semi Bold" pitchFamily="34" charset="-122"/>
                <a:cs typeface="Gelasio Semi Bold" pitchFamily="34" charset="-120"/>
              </a:rPr>
              <a:t>Improving Climate Projections through Quantum Computing</a:t>
            </a:r>
            <a:endParaRPr lang="en-US" sz="3350" dirty="0"/>
          </a:p>
        </p:txBody>
      </p:sp>
      <p:sp>
        <p:nvSpPr>
          <p:cNvPr id="3" name="Text 1"/>
          <p:cNvSpPr/>
          <p:nvPr/>
        </p:nvSpPr>
        <p:spPr>
          <a:xfrm>
            <a:off x="597694" y="1582460"/>
            <a:ext cx="13435012" cy="546259"/>
          </a:xfrm>
          <a:prstGeom prst="rect">
            <a:avLst/>
          </a:prstGeom>
          <a:noFill/>
          <a:ln/>
        </p:spPr>
        <p:txBody>
          <a:bodyPr wrap="square" lIns="0" tIns="0" rIns="0" bIns="0" rtlCol="0" anchor="t"/>
          <a:lstStyle/>
          <a:p>
            <a:pPr marL="0" indent="0">
              <a:lnSpc>
                <a:spcPts val="2150"/>
              </a:lnSpc>
              <a:buNone/>
            </a:pPr>
            <a:r>
              <a:rPr lang="en-US" sz="1300" dirty="0">
                <a:solidFill>
                  <a:srgbClr val="746558"/>
                </a:solidFill>
                <a:latin typeface="Gelasio" pitchFamily="34" charset="0"/>
                <a:ea typeface="Gelasio" pitchFamily="34" charset="-122"/>
                <a:cs typeface="Gelasio" pitchFamily="34" charset="-120"/>
              </a:rPr>
              <a:t>Quantum computing has the potential to revolutionize climate modeling by enabling more accurate and efficient simulations. Quantum algorithms can tackle computationally intensive tasks, such as simulating the interactions of molecules and atoms, which are essential for understanding climate processes at a fundamental level.</a:t>
            </a:r>
            <a:endParaRPr lang="en-US" sz="1300" dirty="0"/>
          </a:p>
        </p:txBody>
      </p:sp>
      <p:pic>
        <p:nvPicPr>
          <p:cNvPr id="4" name="Image 0" descr="preencoded.png"/>
          <p:cNvPicPr>
            <a:picLocks noChangeAspect="1"/>
          </p:cNvPicPr>
          <p:nvPr/>
        </p:nvPicPr>
        <p:blipFill>
          <a:blip r:embed="rId3"/>
          <a:stretch>
            <a:fillRect/>
          </a:stretch>
        </p:blipFill>
        <p:spPr>
          <a:xfrm>
            <a:off x="597694" y="2320766"/>
            <a:ext cx="6589395" cy="4072533"/>
          </a:xfrm>
          <a:prstGeom prst="rect">
            <a:avLst/>
          </a:prstGeom>
        </p:spPr>
      </p:pic>
      <p:sp>
        <p:nvSpPr>
          <p:cNvPr id="5" name="Text 2"/>
          <p:cNvSpPr/>
          <p:nvPr/>
        </p:nvSpPr>
        <p:spPr>
          <a:xfrm>
            <a:off x="597694" y="6606778"/>
            <a:ext cx="2134791" cy="266819"/>
          </a:xfrm>
          <a:prstGeom prst="rect">
            <a:avLst/>
          </a:prstGeom>
          <a:noFill/>
          <a:ln/>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Enhanced Accuracy</a:t>
            </a:r>
            <a:endParaRPr lang="en-US" sz="1650" dirty="0"/>
          </a:p>
        </p:txBody>
      </p:sp>
      <p:sp>
        <p:nvSpPr>
          <p:cNvPr id="6" name="Text 3"/>
          <p:cNvSpPr/>
          <p:nvPr/>
        </p:nvSpPr>
        <p:spPr>
          <a:xfrm>
            <a:off x="597694" y="6975991"/>
            <a:ext cx="6589395" cy="546259"/>
          </a:xfrm>
          <a:prstGeom prst="rect">
            <a:avLst/>
          </a:prstGeom>
          <a:noFill/>
          <a:ln/>
        </p:spPr>
        <p:txBody>
          <a:bodyPr wrap="square" lIns="0" tIns="0" rIns="0" bIns="0" rtlCol="0" anchor="t"/>
          <a:lstStyle/>
          <a:p>
            <a:pPr marL="0" indent="0" algn="l">
              <a:lnSpc>
                <a:spcPts val="2150"/>
              </a:lnSpc>
              <a:buNone/>
            </a:pPr>
            <a:r>
              <a:rPr lang="en-US" sz="1300" dirty="0">
                <a:solidFill>
                  <a:srgbClr val="746558"/>
                </a:solidFill>
                <a:latin typeface="Gelasio" pitchFamily="34" charset="0"/>
                <a:ea typeface="Gelasio" pitchFamily="34" charset="-122"/>
                <a:cs typeface="Gelasio" pitchFamily="34" charset="-120"/>
              </a:rPr>
              <a:t>Quantum computers can simulate complex molecular processes that are beyond the reach of classical computers, leading to more accurate climate models.</a:t>
            </a:r>
            <a:endParaRPr lang="en-US" sz="1300" dirty="0"/>
          </a:p>
        </p:txBody>
      </p:sp>
      <p:pic>
        <p:nvPicPr>
          <p:cNvPr id="7" name="Image 1" descr="preencoded.png"/>
          <p:cNvPicPr>
            <a:picLocks noChangeAspect="1"/>
          </p:cNvPicPr>
          <p:nvPr/>
        </p:nvPicPr>
        <p:blipFill>
          <a:blip r:embed="rId4"/>
          <a:stretch>
            <a:fillRect/>
          </a:stretch>
        </p:blipFill>
        <p:spPr>
          <a:xfrm>
            <a:off x="7443192" y="2320766"/>
            <a:ext cx="6589514" cy="4072533"/>
          </a:xfrm>
          <a:prstGeom prst="rect">
            <a:avLst/>
          </a:prstGeom>
        </p:spPr>
      </p:pic>
      <p:sp>
        <p:nvSpPr>
          <p:cNvPr id="8" name="Text 4"/>
          <p:cNvSpPr/>
          <p:nvPr/>
        </p:nvSpPr>
        <p:spPr>
          <a:xfrm>
            <a:off x="7443192" y="6606778"/>
            <a:ext cx="2134791" cy="266819"/>
          </a:xfrm>
          <a:prstGeom prst="rect">
            <a:avLst/>
          </a:prstGeom>
          <a:noFill/>
          <a:ln/>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122"/>
                <a:cs typeface="Gelasio Semi Bold" pitchFamily="34" charset="-120"/>
              </a:rPr>
              <a:t>Faster Simulations</a:t>
            </a:r>
            <a:endParaRPr lang="en-US" sz="1650" dirty="0"/>
          </a:p>
        </p:txBody>
      </p:sp>
      <p:sp>
        <p:nvSpPr>
          <p:cNvPr id="9" name="Text 5"/>
          <p:cNvSpPr/>
          <p:nvPr/>
        </p:nvSpPr>
        <p:spPr>
          <a:xfrm>
            <a:off x="7443192" y="6975991"/>
            <a:ext cx="6589514" cy="546259"/>
          </a:xfrm>
          <a:prstGeom prst="rect">
            <a:avLst/>
          </a:prstGeom>
          <a:noFill/>
          <a:ln/>
        </p:spPr>
        <p:txBody>
          <a:bodyPr wrap="square" lIns="0" tIns="0" rIns="0" bIns="0" rtlCol="0" anchor="t"/>
          <a:lstStyle/>
          <a:p>
            <a:pPr marL="0" indent="0" algn="l">
              <a:lnSpc>
                <a:spcPts val="2150"/>
              </a:lnSpc>
              <a:buNone/>
            </a:pPr>
            <a:r>
              <a:rPr lang="en-US" sz="1300" dirty="0">
                <a:solidFill>
                  <a:srgbClr val="746558"/>
                </a:solidFill>
                <a:latin typeface="Gelasio" pitchFamily="34" charset="0"/>
                <a:ea typeface="Gelasio" pitchFamily="34" charset="-122"/>
                <a:cs typeface="Gelasio" pitchFamily="34" charset="-120"/>
              </a:rPr>
              <a:t>Quantum computers can significantly speed up climate simulations, allowing scientists to explore a wider range of scenarios and generate more comprehensive predictions.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1283</Words>
  <Application>Microsoft Office PowerPoint</Application>
  <PresentationFormat>Custom</PresentationFormat>
  <Paragraphs>86</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Gelasio Semi Bold</vt:lpstr>
      <vt:lpstr>Arial</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Jitendra Kancharla</cp:lastModifiedBy>
  <cp:revision>3</cp:revision>
  <dcterms:created xsi:type="dcterms:W3CDTF">2024-10-19T17:37:00Z</dcterms:created>
  <dcterms:modified xsi:type="dcterms:W3CDTF">2024-10-20T05:47:41Z</dcterms:modified>
</cp:coreProperties>
</file>